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88" r:id="rId6"/>
    <p:sldId id="289" r:id="rId7"/>
    <p:sldId id="290" r:id="rId8"/>
    <p:sldId id="293" r:id="rId9"/>
    <p:sldId id="294" r:id="rId10"/>
    <p:sldId id="299" r:id="rId11"/>
    <p:sldId id="295" r:id="rId12"/>
    <p:sldId id="300" r:id="rId13"/>
    <p:sldId id="296" r:id="rId14"/>
    <p:sldId id="301" r:id="rId15"/>
    <p:sldId id="297" r:id="rId16"/>
    <p:sldId id="298" r:id="rId17"/>
    <p:sldId id="302" r:id="rId18"/>
    <p:sldId id="303" r:id="rId19"/>
    <p:sldId id="304" r:id="rId20"/>
    <p:sldId id="305" r:id="rId21"/>
    <p:sldId id="261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81" r:id="rId37"/>
    <p:sldId id="282" r:id="rId38"/>
    <p:sldId id="284" r:id="rId39"/>
    <p:sldId id="285" r:id="rId40"/>
    <p:sldId id="286" r:id="rId41"/>
    <p:sldId id="287" r:id="rId42"/>
    <p:sldId id="283" r:id="rId4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810BE-CBB9-4EFC-A04B-EAD3B8D4183F}" type="datetimeFigureOut">
              <a:rPr lang="pl-PL" smtClean="0"/>
              <a:t>2015-06-16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91FE2-4555-4193-B66A-DE0C997E11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4032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9C532F-13B7-4C4F-9FBA-E853BC7BD05B}" type="slidenum">
              <a:rPr lang="pl-PL" altLang="pl-PL">
                <a:latin typeface="Calibri" panose="020F0502020204030204" pitchFamily="34" charset="0"/>
              </a:rPr>
              <a:pPr eaLnBrk="1" hangingPunct="1"/>
              <a:t>33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171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Integracja dotyczy tylko niektórych dzieci. Trzeba pamiętać bowiem, że większość naszych</a:t>
            </a:r>
            <a:r>
              <a:rPr lang="pl-PL" baseline="0" dirty="0" smtClean="0"/>
              <a:t> uczniów cierpi na współwystępującą niepełnosprawność intelektualną. </a:t>
            </a:r>
          </a:p>
          <a:p>
            <a:r>
              <a:rPr lang="pl-PL" dirty="0" smtClean="0"/>
              <a:t>W integracji ważne jest to, żeby to naturalne środowisko i grupa rówieśnicza była</a:t>
            </a:r>
            <a:r>
              <a:rPr lang="pl-PL" baseline="0" dirty="0" smtClean="0"/>
              <a:t> źródłem wzmocnień i wzorcem do naśladowania.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1400F-A03F-4CEC-BB01-9E2DE901B117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5727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Założeniem jest, że wszystkie nowo przyjęte dzieci trafiają do naszego ośrodka, ale potem na podstawie obserwacji i</a:t>
            </a:r>
            <a:r>
              <a:rPr lang="pl-PL" baseline="0" dirty="0" smtClean="0"/>
              <a:t> analizy jego poziomu rozwoju podejmowana jest decyzja o miejscu nauczania.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1400F-A03F-4CEC-BB01-9E2DE901B117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2811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- Dawid B.</a:t>
            </a:r>
            <a:r>
              <a:rPr lang="pl-PL" baseline="0" dirty="0" smtClean="0"/>
              <a:t> , Karolek, Hubert G.,  Antoś J., … zaczynali od ośrodka, potem było przedszkole</a:t>
            </a:r>
          </a:p>
          <a:p>
            <a:endParaRPr lang="pl-PL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Bartek D., Gabrysia, Jasiu N. – zaczynali od placówki zewnętrznej…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Krzysiu S. – wrócił do ośrodka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1400F-A03F-4CEC-BB01-9E2DE901B117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6895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Każdy</a:t>
            </a:r>
            <a:r>
              <a:rPr lang="pl-PL" baseline="0" dirty="0" smtClean="0"/>
              <a:t> </a:t>
            </a:r>
            <a:r>
              <a:rPr lang="pl-PL" baseline="0" smtClean="0"/>
              <a:t>p</a:t>
            </a:r>
            <a:r>
              <a:rPr lang="pl-PL" smtClean="0"/>
              <a:t>rogram nauczania, </a:t>
            </a:r>
            <a:r>
              <a:rPr lang="pl-PL" dirty="0" smtClean="0"/>
              <a:t>choćby</a:t>
            </a:r>
            <a:r>
              <a:rPr lang="pl-PL" baseline="0" dirty="0" smtClean="0"/>
              <a:t> najbardziej szczegółowy, zawsze stosowany jest przez wiele metod.</a:t>
            </a:r>
            <a:r>
              <a:rPr lang="pl-PL" dirty="0" smtClean="0"/>
              <a:t> Wszystkie są jednakowo ważne,</a:t>
            </a:r>
            <a:r>
              <a:rPr lang="pl-PL" baseline="0" dirty="0" smtClean="0"/>
              <a:t> równorzędne, stosowane jednocześnie. Efektywność uczenia zależy od stosowania tych wszystkich metod, a nie bazowania tylko na jednej.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1400F-A03F-4CEC-BB01-9E2DE901B117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7287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68BD2-8EFB-4DA0-B2BD-C3CC29505419}" type="datetimeFigureOut">
              <a:rPr lang="pl-PL" smtClean="0"/>
              <a:t>2015-06-16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1A99-CDB1-4D58-B451-A9E5A42307DF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555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68BD2-8EFB-4DA0-B2BD-C3CC29505419}" type="datetimeFigureOut">
              <a:rPr lang="pl-PL" smtClean="0"/>
              <a:t>2015-06-16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1A99-CDB1-4D58-B451-A9E5A42307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8637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68BD2-8EFB-4DA0-B2BD-C3CC29505419}" type="datetimeFigureOut">
              <a:rPr lang="pl-PL" smtClean="0"/>
              <a:t>2015-06-16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1A99-CDB1-4D58-B451-A9E5A42307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0958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68BD2-8EFB-4DA0-B2BD-C3CC29505419}" type="datetimeFigureOut">
              <a:rPr lang="pl-PL" smtClean="0"/>
              <a:t>2015-06-16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1A99-CDB1-4D58-B451-A9E5A42307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901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68BD2-8EFB-4DA0-B2BD-C3CC29505419}" type="datetimeFigureOut">
              <a:rPr lang="pl-PL" smtClean="0"/>
              <a:t>2015-06-16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1A99-CDB1-4D58-B451-A9E5A42307DF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74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68BD2-8EFB-4DA0-B2BD-C3CC29505419}" type="datetimeFigureOut">
              <a:rPr lang="pl-PL" smtClean="0"/>
              <a:t>2015-06-16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1A99-CDB1-4D58-B451-A9E5A42307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532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68BD2-8EFB-4DA0-B2BD-C3CC29505419}" type="datetimeFigureOut">
              <a:rPr lang="pl-PL" smtClean="0"/>
              <a:t>2015-06-16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1A99-CDB1-4D58-B451-A9E5A42307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767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68BD2-8EFB-4DA0-B2BD-C3CC29505419}" type="datetimeFigureOut">
              <a:rPr lang="pl-PL" smtClean="0"/>
              <a:t>2015-06-16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1A99-CDB1-4D58-B451-A9E5A42307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2218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68BD2-8EFB-4DA0-B2BD-C3CC29505419}" type="datetimeFigureOut">
              <a:rPr lang="pl-PL" smtClean="0"/>
              <a:t>2015-06-16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1A99-CDB1-4D58-B451-A9E5A42307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6225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9D68BD2-8EFB-4DA0-B2BD-C3CC29505419}" type="datetimeFigureOut">
              <a:rPr lang="pl-PL" smtClean="0"/>
              <a:t>2015-06-16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C41A99-CDB1-4D58-B451-A9E5A42307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452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68BD2-8EFB-4DA0-B2BD-C3CC29505419}" type="datetimeFigureOut">
              <a:rPr lang="pl-PL" smtClean="0"/>
              <a:t>2015-06-16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1A99-CDB1-4D58-B451-A9E5A42307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0193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9D68BD2-8EFB-4DA0-B2BD-C3CC29505419}" type="datetimeFigureOut">
              <a:rPr lang="pl-PL" smtClean="0"/>
              <a:t>2015-06-16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AC41A99-CDB1-4D58-B451-A9E5A42307DF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6600" dirty="0" smtClean="0"/>
              <a:t>Różne ścieżki edukacyjne dzieci ze spektrum autyzmu</a:t>
            </a:r>
            <a:endParaRPr lang="pl-PL" sz="6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l-PL" dirty="0" smtClean="0"/>
              <a:t>Beata blok, Zofia brzeska</a:t>
            </a:r>
          </a:p>
          <a:p>
            <a:r>
              <a:rPr lang="pl-PL" dirty="0" err="1" smtClean="0"/>
              <a:t>Sorw</a:t>
            </a:r>
            <a:r>
              <a:rPr lang="pl-PL" dirty="0" smtClean="0"/>
              <a:t> dla dzieci i młodzieży z autyzmem w gdańsku</a:t>
            </a:r>
          </a:p>
          <a:p>
            <a:r>
              <a:rPr lang="pl-PL" dirty="0" smtClean="0"/>
              <a:t>Stowarzyszenie pomocy osobom autystycznym w gdańsku</a:t>
            </a:r>
          </a:p>
          <a:p>
            <a:r>
              <a:rPr lang="pl-PL" dirty="0" smtClean="0"/>
              <a:t>Poradnia rubikon </a:t>
            </a:r>
            <a:r>
              <a:rPr lang="pl-PL" dirty="0" err="1" smtClean="0"/>
              <a:t>gdańsk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479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224216"/>
            <a:ext cx="10058400" cy="3644877"/>
          </a:xfrm>
        </p:spPr>
        <p:txBody>
          <a:bodyPr>
            <a:normAutofit/>
          </a:bodyPr>
          <a:lstStyle/>
          <a:p>
            <a:r>
              <a:rPr lang="pl-PL" sz="2800" dirty="0"/>
              <a:t>3. Deficyty dotyczące rozumienia i utrzymywania relacji, odpowiednio do poziomu rozwojowego (oprócz tych związanych z opiekunami); stopień ich może być różny, począwszy od trudności w doborze zachowania do zastosowania w odpowiednich kontekstach społecznych, przez trudności w dzieleniu zabawy wyobrażeniowej i nawiązywaniu przyjaźni, po widoczny brak zainteresowania ludźmi. </a:t>
            </a:r>
          </a:p>
        </p:txBody>
      </p:sp>
    </p:spTree>
    <p:extLst>
      <p:ext uri="{BB962C8B-B14F-4D97-AF65-F5344CB8AC3E}">
        <p14:creationId xmlns:p14="http://schemas.microsoft.com/office/powerpoint/2010/main" val="4233556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07524" y="1935891"/>
            <a:ext cx="8698515" cy="4160109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pl-PL" sz="2800" b="1" dirty="0"/>
              <a:t>B. Ograniczone, powtarzalne wzorce zachowania, zainteresowań lub aktywności, manifestujące się przynajmniej przez </a:t>
            </a:r>
            <a:r>
              <a:rPr lang="pl-PL" sz="2800" b="1" u="sng" dirty="0">
                <a:solidFill>
                  <a:srgbClr val="FF0000"/>
                </a:solidFill>
              </a:rPr>
              <a:t>dwa</a:t>
            </a:r>
            <a:r>
              <a:rPr lang="pl-PL" sz="2800" b="1" dirty="0"/>
              <a:t> spośród wymienionych poniżej: </a:t>
            </a:r>
            <a:br>
              <a:rPr lang="pl-PL" sz="2800" b="1" dirty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>1. Stereotypowa lub powtarzalna mowa, ruchy lub posługiwanie się przedmiotami (jak proste stereotypie ruchowe, echolalia, powtarzalne używanie przedmiotów lub idiosynkratyczne frazy).</a:t>
            </a:r>
            <a:br>
              <a:rPr lang="pl-PL" sz="2800" dirty="0"/>
            </a:br>
            <a:r>
              <a:rPr lang="pl-PL" sz="2800" dirty="0"/>
              <a:t/>
            </a:r>
            <a:br>
              <a:rPr lang="pl-PL" sz="2800" dirty="0"/>
            </a:b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56595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174788"/>
            <a:ext cx="10058400" cy="3694305"/>
          </a:xfrm>
        </p:spPr>
        <p:txBody>
          <a:bodyPr>
            <a:normAutofit/>
          </a:bodyPr>
          <a:lstStyle/>
          <a:p>
            <a:r>
              <a:rPr lang="pl-PL" sz="2800" dirty="0"/>
              <a:t>2. Nadmierne wykorzystanie rutyny, zrytualizowanych wzorców </a:t>
            </a:r>
            <a:r>
              <a:rPr lang="pl-PL" sz="2800" dirty="0" err="1"/>
              <a:t>zachowań</a:t>
            </a:r>
            <a:r>
              <a:rPr lang="pl-PL" sz="2800" dirty="0"/>
              <a:t> werbalnych lub niewerbalnych lub nadmierny opór wobec zmiany (jak rytuały ruchowe, naciskanie na tą samą drogę lub jedzenie, powtarzanie tego samego pytania lub skrajny </a:t>
            </a:r>
            <a:r>
              <a:rPr lang="pl-PL" sz="2800" dirty="0" err="1"/>
              <a:t>dystres</a:t>
            </a:r>
            <a:r>
              <a:rPr lang="pl-PL" sz="2800" dirty="0"/>
              <a:t> w odpowiedzi na małe zmiany).</a:t>
            </a:r>
            <a:br>
              <a:rPr lang="pl-PL" sz="2800" dirty="0"/>
            </a:b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332822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35676" y="2224216"/>
            <a:ext cx="8781579" cy="37254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pl-PL" sz="2800" dirty="0"/>
              <a:t>3. Wysoce ograniczone, uporczywe zainteresowania, anormalne pod względem intensywności lub przedmiotu uwagi; (takie jak silne przywiązanie do lub zajmowanie się niezwykłymi obiektami, zainteresowania, które są nadmiernie zawężone lub powtarzające się, persewerujące). </a:t>
            </a:r>
            <a:br>
              <a:rPr lang="pl-PL" sz="2800" dirty="0"/>
            </a:br>
            <a:r>
              <a:rPr lang="pl-PL" sz="2400" dirty="0"/>
              <a:t/>
            </a:r>
            <a:br>
              <a:rPr lang="pl-PL" sz="2400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651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281880"/>
            <a:ext cx="10058400" cy="3587213"/>
          </a:xfrm>
        </p:spPr>
        <p:txBody>
          <a:bodyPr>
            <a:normAutofit/>
          </a:bodyPr>
          <a:lstStyle/>
          <a:p>
            <a:r>
              <a:rPr lang="pl-PL" sz="2800" dirty="0"/>
              <a:t>4. Hiper- lub </a:t>
            </a:r>
            <a:r>
              <a:rPr lang="pl-PL" sz="2800" dirty="0" err="1"/>
              <a:t>hiporeaktywność</a:t>
            </a:r>
            <a:r>
              <a:rPr lang="pl-PL" sz="2800" dirty="0"/>
              <a:t> na sensoryczny wkład lub niezwykłe zainteresowanie sensorycznymi aspektami otoczenia (jak widoczna obojętność na ból/gorąco/zimno, negatywna reakcja na specyficzne dźwięki lub powierzchnie, intensywne wąchanie lub dotykanie przedmiotów, fascynowanie się błyskami światła lub wirującymi przedmiotami). </a:t>
            </a:r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807371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5104" y="2001794"/>
            <a:ext cx="8920936" cy="409420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pl-PL" sz="2400" b="1" dirty="0"/>
              <a:t>C. Symptomy muszą być obecne we wczesnym dzieciństwie (ale mogą się nie manifestować przed czasem, w którym społeczne wymagania ujawnią ograniczone możliwości).</a:t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>D. Symptomy razem wzięte ograniczają i upośledzają codzienne funkcjonowanie.</a:t>
            </a:r>
            <a:br>
              <a:rPr lang="pl-PL" sz="2400" b="1" dirty="0"/>
            </a:br>
            <a:r>
              <a:rPr lang="pl-PL" sz="2400" b="1" dirty="0"/>
              <a:t>Zaburzenie spektrum autyzmu jest zaburzeniem </a:t>
            </a:r>
            <a:r>
              <a:rPr lang="pl-PL" sz="2400" b="1" dirty="0" err="1"/>
              <a:t>neurorozwojowym</a:t>
            </a:r>
            <a:r>
              <a:rPr lang="pl-PL" sz="2400" b="1" dirty="0"/>
              <a:t> i musi być obecne od niemowlęctwa lub wczesnego dzieciństwa, ale może nie być rozpoznane w tym okresie, z powodu minimalnych wymagań społecznych i wsparcia ze strony rodziców oraz opiekunów dostarczanego we wczesnych latach życia dziecka. </a:t>
            </a:r>
          </a:p>
        </p:txBody>
      </p:sp>
    </p:spTree>
    <p:extLst>
      <p:ext uri="{BB962C8B-B14F-4D97-AF65-F5344CB8AC3E}">
        <p14:creationId xmlns:p14="http://schemas.microsoft.com/office/powerpoint/2010/main" val="407532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31092" y="1128584"/>
            <a:ext cx="8574947" cy="496741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pl-PL" sz="3200" b="1" dirty="0" smtClean="0">
                <a:solidFill>
                  <a:srgbClr val="FF0000"/>
                </a:solidFill>
              </a:rPr>
              <a:t>Stopnie nasilenia ASD:</a:t>
            </a:r>
          </a:p>
          <a:p>
            <a:pPr marL="0" indent="0">
              <a:buNone/>
              <a:defRPr/>
            </a:pPr>
            <a:endParaRPr lang="pl-PL" dirty="0" smtClean="0"/>
          </a:p>
          <a:p>
            <a:pPr>
              <a:defRPr/>
            </a:pPr>
            <a:r>
              <a:rPr lang="pl-PL" sz="2800" dirty="0" smtClean="0"/>
              <a:t>L1 – wymaga wsparcia – problemy dotyczą głównie relacji społecznych,</a:t>
            </a:r>
          </a:p>
          <a:p>
            <a:pPr>
              <a:defRPr/>
            </a:pPr>
            <a:r>
              <a:rPr lang="pl-PL" sz="2800" dirty="0" smtClean="0"/>
              <a:t>L2 – wymaga znaczącego wsparcia – problemy w komunikacji z ludźmi,</a:t>
            </a:r>
          </a:p>
          <a:p>
            <a:pPr>
              <a:defRPr/>
            </a:pPr>
            <a:r>
              <a:rPr lang="pl-PL" sz="2800" dirty="0" smtClean="0"/>
              <a:t>L3 – wymaga bardzo znaczącego wsparcia – niezdolny do komunikacji werbalnej i pozawerbalnej.</a:t>
            </a:r>
          </a:p>
          <a:p>
            <a:pPr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229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7428877"/>
              </p:ext>
            </p:extLst>
          </p:nvPr>
        </p:nvGraphicFramePr>
        <p:xfrm>
          <a:off x="700216" y="2051220"/>
          <a:ext cx="10455148" cy="33363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18462"/>
                <a:gridCol w="5236686"/>
              </a:tblGrid>
              <a:tr h="868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3200" dirty="0">
                          <a:effectLst/>
                        </a:rPr>
                        <a:t>ICD-10</a:t>
                      </a:r>
                      <a:endParaRPr lang="pl-PL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3200" dirty="0">
                          <a:effectLst/>
                        </a:rPr>
                        <a:t>DSM-5</a:t>
                      </a:r>
                      <a:endParaRPr lang="pl-PL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832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effectLst/>
                        </a:rPr>
                        <a:t>całościowe zaburzenia rozwoju 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effectLst/>
                        </a:rPr>
                        <a:t>spektrum zaburzeń autystycznych (ASD)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1635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effectLst/>
                        </a:rPr>
                        <a:t>jednostki chorobowe: autyzm dziecięcy, Zespół </a:t>
                      </a:r>
                      <a:r>
                        <a:rPr lang="pl-PL" sz="1800" dirty="0" err="1">
                          <a:effectLst/>
                        </a:rPr>
                        <a:t>Aspergera</a:t>
                      </a:r>
                      <a:r>
                        <a:rPr lang="pl-PL" sz="1800" dirty="0">
                          <a:effectLst/>
                        </a:rPr>
                        <a:t>, Zespół </a:t>
                      </a:r>
                      <a:r>
                        <a:rPr lang="pl-PL" sz="1800" dirty="0" err="1">
                          <a:effectLst/>
                        </a:rPr>
                        <a:t>Retta</a:t>
                      </a:r>
                      <a:r>
                        <a:rPr lang="pl-PL" sz="1800" dirty="0">
                          <a:effectLst/>
                        </a:rPr>
                        <a:t>, Dziecięce zaburzenie dezintegracyjne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effectLst/>
                        </a:rPr>
                        <a:t>stopnie nasilenia zaburzeń od L1 do L3 oraz współwystępujące zaburzenia i choroby (np. niepełnosprawność intelektualna, choroby genetyczne)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751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2404342"/>
              </p:ext>
            </p:extLst>
          </p:nvPr>
        </p:nvGraphicFramePr>
        <p:xfrm>
          <a:off x="906162" y="2158315"/>
          <a:ext cx="10249201" cy="3674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44579"/>
                <a:gridCol w="5104622"/>
              </a:tblGrid>
              <a:tr h="1007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effectLst/>
                        </a:rPr>
                        <a:t>zaburzenia (opóźnienia) rozwoju mowy jako objaw autyzmu dziecięcego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effectLst/>
                        </a:rPr>
                        <a:t>brak tego kryterium, występowanie opóźnień rozwoju mowy </a:t>
                      </a:r>
                      <a:r>
                        <a:rPr lang="pl-PL" sz="1800" dirty="0" smtClean="0">
                          <a:effectLst/>
                        </a:rPr>
                        <a:t>jest</a:t>
                      </a:r>
                      <a:r>
                        <a:rPr lang="pl-PL" sz="1800" baseline="0" dirty="0" smtClean="0">
                          <a:effectLst/>
                        </a:rPr>
                        <a:t> </a:t>
                      </a:r>
                      <a:r>
                        <a:rPr lang="pl-PL" sz="1800" dirty="0" smtClean="0">
                          <a:effectLst/>
                        </a:rPr>
                        <a:t>czynnikiem </a:t>
                      </a:r>
                      <a:r>
                        <a:rPr lang="pl-PL" sz="1800" dirty="0">
                          <a:effectLst/>
                        </a:rPr>
                        <a:t>wpływającym na stopień nasilenia zaburzeń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666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effectLst/>
                        </a:rPr>
                        <a:t>triada objawów: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effectLst/>
                        </a:rPr>
                        <a:t>- zaburzenia interakcji społecznych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effectLst/>
                        </a:rPr>
                        <a:t>- zaburzenia komunikacji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effectLst/>
                        </a:rPr>
                        <a:t>- stereotypy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effectLst/>
                        </a:rPr>
                        <a:t>dwie grupy objawów: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effectLst/>
                        </a:rPr>
                        <a:t>- zaburzenia relacji społecznych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effectLst/>
                        </a:rPr>
                        <a:t>- stereotypowe zachowania/zainteresowania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319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651672"/>
              </p:ext>
            </p:extLst>
          </p:nvPr>
        </p:nvGraphicFramePr>
        <p:xfrm>
          <a:off x="897925" y="2553726"/>
          <a:ext cx="10257438" cy="30974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24586"/>
                <a:gridCol w="5132852"/>
              </a:tblGrid>
              <a:tr h="1548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effectLst/>
                        </a:rPr>
                        <a:t>wystąpienie zaburzeń przed 3 rokiem życia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effectLst/>
                        </a:rPr>
                        <a:t>początek objawów we wczesnym dzieciństwie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1548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effectLst/>
                        </a:rPr>
                        <a:t>oddzielna grupa zaburzeń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effectLst/>
                        </a:rPr>
                        <a:t>zaburzenia </a:t>
                      </a:r>
                      <a:r>
                        <a:rPr lang="pl-PL" sz="1800" dirty="0" err="1">
                          <a:effectLst/>
                        </a:rPr>
                        <a:t>neurorozwojowe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4608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77546" y="1854286"/>
            <a:ext cx="7467600" cy="5145088"/>
          </a:xfrm>
        </p:spPr>
        <p:txBody>
          <a:bodyPr/>
          <a:lstStyle/>
          <a:p>
            <a:pPr marL="36513" indent="0">
              <a:buNone/>
            </a:pPr>
            <a:r>
              <a:rPr lang="pl-PL" altLang="pl-PL" sz="3200" i="1" dirty="0"/>
              <a:t>„Pamiętaj, aby dostrzegać różnicę między tym, czego nie chcę, a tym, czego nie mogę (nie potrafię)”</a:t>
            </a:r>
          </a:p>
          <a:p>
            <a:pPr marL="36513" indent="0">
              <a:buNone/>
            </a:pPr>
            <a:endParaRPr lang="pl-PL" altLang="pl-PL" i="1" dirty="0" smtClean="0"/>
          </a:p>
          <a:p>
            <a:pPr marL="36513" indent="0">
              <a:buNone/>
            </a:pPr>
            <a:endParaRPr lang="pl-PL" altLang="pl-PL" i="1" dirty="0" smtClean="0"/>
          </a:p>
          <a:p>
            <a:pPr marL="36513" indent="0" algn="r">
              <a:buNone/>
            </a:pPr>
            <a:r>
              <a:rPr lang="pl-PL" altLang="pl-PL" sz="2800" b="1" dirty="0" err="1"/>
              <a:t>Ellen</a:t>
            </a:r>
            <a:r>
              <a:rPr lang="pl-PL" altLang="pl-PL" sz="2800" b="1" dirty="0"/>
              <a:t> </a:t>
            </a:r>
            <a:r>
              <a:rPr lang="pl-PL" altLang="pl-PL" sz="2800" b="1" dirty="0" err="1"/>
              <a:t>Notbohn</a:t>
            </a:r>
            <a:r>
              <a:rPr lang="pl-PL" altLang="pl-PL" sz="2800" b="1" dirty="0"/>
              <a:t>,</a:t>
            </a:r>
          </a:p>
          <a:p>
            <a:pPr marL="36513" indent="0" algn="r">
              <a:buNone/>
            </a:pPr>
            <a:r>
              <a:rPr lang="pl-PL" altLang="pl-PL" sz="2800" dirty="0"/>
              <a:t>„10 rzeczy, o których chciałoby ci powiedzieć dziecko z autyzmem”.</a:t>
            </a:r>
          </a:p>
        </p:txBody>
      </p:sp>
    </p:spTree>
    <p:extLst>
      <p:ext uri="{BB962C8B-B14F-4D97-AF65-F5344CB8AC3E}">
        <p14:creationId xmlns:p14="http://schemas.microsoft.com/office/powerpoint/2010/main" val="312927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643" y="1301578"/>
            <a:ext cx="10406037" cy="3558746"/>
          </a:xfrm>
        </p:spPr>
        <p:txBody>
          <a:bodyPr>
            <a:normAutofit/>
          </a:bodyPr>
          <a:lstStyle/>
          <a:p>
            <a:r>
              <a:rPr lang="pl-PL" b="1" dirty="0" smtClean="0"/>
              <a:t>Charakterystyka osób ze spektrum autyzmu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021743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pl-PL" altLang="pl-PL" dirty="0" smtClean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1981200" y="1268413"/>
            <a:ext cx="7467600" cy="4857750"/>
          </a:xfrm>
        </p:spPr>
        <p:txBody>
          <a:bodyPr>
            <a:noAutofit/>
          </a:bodyPr>
          <a:lstStyle/>
          <a:p>
            <a:pPr marL="36576" indent="0">
              <a:spcAft>
                <a:spcPts val="0"/>
              </a:spcAft>
              <a:buNone/>
              <a:defRPr/>
            </a:pPr>
            <a:r>
              <a:rPr lang="pl-PL" sz="2400" b="1" cap="all" dirty="0" smtClean="0">
                <a:latin typeface="PTSansBold"/>
              </a:rPr>
              <a:t>Objawy:</a:t>
            </a:r>
          </a:p>
          <a:p>
            <a:pPr marL="36576" indent="0">
              <a:spcAft>
                <a:spcPts val="0"/>
              </a:spcAft>
              <a:buNone/>
              <a:defRPr/>
            </a:pPr>
            <a:r>
              <a:rPr lang="pl-PL" cap="all" dirty="0" smtClean="0">
                <a:latin typeface="PTSansBold"/>
              </a:rPr>
              <a:t>DOTYCZĄCE </a:t>
            </a:r>
            <a:r>
              <a:rPr lang="pl-PL" cap="all" dirty="0">
                <a:latin typeface="PTSansBold"/>
              </a:rPr>
              <a:t>umiejętności </a:t>
            </a:r>
            <a:r>
              <a:rPr lang="pl-PL" cap="all" dirty="0" smtClean="0">
                <a:latin typeface="PTSansBold"/>
              </a:rPr>
              <a:t>SPOŁECZNYCH</a:t>
            </a:r>
            <a:r>
              <a:rPr lang="pl-PL" dirty="0"/>
              <a:t> </a:t>
            </a:r>
            <a:r>
              <a:rPr lang="pl-PL" dirty="0" smtClean="0"/>
              <a:t>I KOMUNIKACJI</a:t>
            </a:r>
            <a:endParaRPr lang="pl-PL" dirty="0"/>
          </a:p>
          <a:p>
            <a:pPr marL="420624" indent="-384048">
              <a:spcAft>
                <a:spcPts val="0"/>
              </a:spcAft>
              <a:buFont typeface="Wingdings 2"/>
              <a:buChar char=""/>
              <a:defRPr/>
            </a:pPr>
            <a:r>
              <a:rPr lang="pl-PL" sz="2400" dirty="0"/>
              <a:t>ograniczony kontakt wzrokowy, </a:t>
            </a:r>
          </a:p>
          <a:p>
            <a:pPr marL="420624" indent="-384048">
              <a:spcAft>
                <a:spcPts val="0"/>
              </a:spcAft>
              <a:buFont typeface="Wingdings 2"/>
              <a:buChar char=""/>
              <a:defRPr/>
            </a:pPr>
            <a:r>
              <a:rPr lang="pl-PL" sz="2400" dirty="0" smtClean="0"/>
              <a:t> niewłaściwa reakcja </a:t>
            </a:r>
            <a:r>
              <a:rPr lang="pl-PL" sz="2400" dirty="0"/>
              <a:t>na imię,</a:t>
            </a:r>
          </a:p>
          <a:p>
            <a:pPr marL="420624" indent="-384048">
              <a:spcAft>
                <a:spcPts val="0"/>
              </a:spcAft>
              <a:buFont typeface="Wingdings 2"/>
              <a:buChar char=""/>
              <a:defRPr/>
            </a:pPr>
            <a:r>
              <a:rPr lang="pl-PL" sz="2400" dirty="0"/>
              <a:t>słaba lub brak zdolności naśladowania innych, </a:t>
            </a:r>
          </a:p>
          <a:p>
            <a:pPr marL="420624" indent="-384048">
              <a:spcAft>
                <a:spcPts val="0"/>
              </a:spcAft>
              <a:buFont typeface="Wingdings 2"/>
              <a:buChar char=""/>
              <a:defRPr/>
            </a:pPr>
            <a:r>
              <a:rPr lang="pl-PL" sz="2400" dirty="0"/>
              <a:t>uboga mimika i ekspresja twarzy, </a:t>
            </a:r>
          </a:p>
          <a:p>
            <a:pPr marL="420624" indent="-384048">
              <a:spcAft>
                <a:spcPts val="0"/>
              </a:spcAft>
              <a:buFont typeface="Wingdings 2"/>
              <a:buChar char=""/>
              <a:defRPr/>
            </a:pPr>
            <a:r>
              <a:rPr lang="pl-PL" sz="2400" dirty="0"/>
              <a:t>ignorowanie obecności ludzi, preferencja samotności, </a:t>
            </a:r>
          </a:p>
          <a:p>
            <a:pPr marL="420624" indent="-384048">
              <a:spcAft>
                <a:spcPts val="0"/>
              </a:spcAft>
              <a:buFont typeface="Wingdings 2"/>
              <a:buChar char=""/>
              <a:defRPr/>
            </a:pPr>
            <a:r>
              <a:rPr lang="pl-PL" sz="2400" dirty="0"/>
              <a:t>brak dzielenia się uwagą,</a:t>
            </a:r>
          </a:p>
          <a:p>
            <a:pPr marL="420624" indent="-384048">
              <a:spcAft>
                <a:spcPts val="0"/>
              </a:spcAft>
              <a:buFont typeface="Wingdings 2"/>
              <a:buChar char=""/>
              <a:defRPr/>
            </a:pPr>
            <a:r>
              <a:rPr lang="pl-PL" sz="2400" dirty="0"/>
              <a:t>nie rozumienie zasad zabawy i gry, bawienie się obok</a:t>
            </a:r>
          </a:p>
          <a:p>
            <a:pPr marL="420624" indent="-384048">
              <a:spcAft>
                <a:spcPts val="0"/>
              </a:spcAft>
              <a:buFont typeface="Wingdings 2"/>
              <a:buChar char=""/>
              <a:defRPr/>
            </a:pPr>
            <a:r>
              <a:rPr lang="pl-PL" sz="2400" dirty="0"/>
              <a:t>…</a:t>
            </a:r>
          </a:p>
          <a:p>
            <a:pPr marL="36576" indent="0">
              <a:spcAft>
                <a:spcPts val="0"/>
              </a:spcAft>
              <a:buNone/>
              <a:defRPr/>
            </a:pPr>
            <a:endParaRPr lang="pl-PL" sz="2400" dirty="0"/>
          </a:p>
          <a:p>
            <a:pPr marL="36576" indent="0">
              <a:spcAft>
                <a:spcPts val="0"/>
              </a:spcAft>
              <a:buNone/>
              <a:defRPr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13886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/>
              <a:t>OBJAWY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DOTYCZĄCE UMIEJĘTNOŚCI SPOŁECZNYCH I KOMUNIKACJI: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/>
              <a:t> </a:t>
            </a:r>
            <a:r>
              <a:rPr lang="pl-PL" dirty="0" smtClean="0"/>
              <a:t>opóźnienie rozwoju mowy</a:t>
            </a:r>
            <a:endParaRPr lang="pl-PL" dirty="0"/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 smtClean="0"/>
              <a:t> brak rozwoju mowy (1/3 osób z autyzmem nigdy nie nabywa języka werbalnego)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/>
              <a:t> </a:t>
            </a:r>
            <a:r>
              <a:rPr lang="pl-PL" dirty="0" smtClean="0"/>
              <a:t>uboga ekspresja pozawerbalna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/>
              <a:t> </a:t>
            </a:r>
            <a:r>
              <a:rPr lang="pl-PL" dirty="0" smtClean="0"/>
              <a:t>brak spontanicznych prób nawiązywania kontaktów z innymi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/>
              <a:t> </a:t>
            </a:r>
            <a:r>
              <a:rPr lang="pl-PL" dirty="0" smtClean="0"/>
              <a:t>echolalie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/>
              <a:t> </a:t>
            </a:r>
            <a:r>
              <a:rPr lang="pl-PL" dirty="0" smtClean="0"/>
              <a:t>agramatyzmy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/>
              <a:t> </a:t>
            </a:r>
            <a:r>
              <a:rPr lang="pl-PL" dirty="0" smtClean="0"/>
              <a:t>mylenie zaimków osobowych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/>
              <a:t> </a:t>
            </a:r>
            <a:r>
              <a:rPr lang="pl-PL" dirty="0" smtClean="0"/>
              <a:t>zaburzenia dotyczące pragmatyki mowy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46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Pragmatyka, </a:t>
            </a:r>
          </a:p>
        </p:txBody>
      </p:sp>
      <p:sp>
        <p:nvSpPr>
          <p:cNvPr id="1229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3" indent="0">
              <a:buNone/>
            </a:pPr>
            <a:r>
              <a:rPr lang="pl-PL" altLang="pl-PL" smtClean="0"/>
              <a:t>czyli właściwe użycie języka w kontekście</a:t>
            </a:r>
          </a:p>
          <a:p>
            <a:pPr marL="36513" indent="0">
              <a:buNone/>
            </a:pPr>
            <a:r>
              <a:rPr lang="pl-PL" altLang="pl-PL" smtClean="0"/>
              <a:t>społecznym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9" y="2565400"/>
            <a:ext cx="4281487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31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Niezwykła dosłowność słów</a:t>
            </a:r>
          </a:p>
        </p:txBody>
      </p:sp>
      <p:sp>
        <p:nvSpPr>
          <p:cNvPr id="1331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3" indent="0">
              <a:buNone/>
            </a:pPr>
            <a:r>
              <a:rPr lang="pl-PL" altLang="pl-PL" sz="3600">
                <a:solidFill>
                  <a:srgbClr val="00B0F0"/>
                </a:solidFill>
              </a:rPr>
              <a:t>„Autoportret”   </a:t>
            </a:r>
          </a:p>
        </p:txBody>
      </p:sp>
      <p:pic>
        <p:nvPicPr>
          <p:cNvPr id="2050" name="Picture 2" descr="C:\Users\Gosia\AppData\Local\Microsoft\Windows\Temporary Internet Files\Content.IE5\PQX2C1GL\MC90003073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2849564"/>
            <a:ext cx="5537200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74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Niezwykła dosłowność słów</a:t>
            </a:r>
          </a:p>
        </p:txBody>
      </p:sp>
      <p:sp>
        <p:nvSpPr>
          <p:cNvPr id="1433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3" indent="0">
              <a:buNone/>
            </a:pPr>
            <a:r>
              <a:rPr lang="pl-PL" altLang="pl-PL" sz="3600">
                <a:solidFill>
                  <a:srgbClr val="00B0F0"/>
                </a:solidFill>
              </a:rPr>
              <a:t>„Chodzić spać z kurami” </a:t>
            </a:r>
          </a:p>
        </p:txBody>
      </p:sp>
      <p:pic>
        <p:nvPicPr>
          <p:cNvPr id="3074" name="Picture 2" descr="C:\Users\Gosia\AppData\Local\Microsoft\Windows\Temporary Internet Files\Content.IE5\U0KNLUEJ\MC90007899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2603500"/>
            <a:ext cx="3211512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Users\Gosia\AppData\Local\Microsoft\Windows\Temporary Internet Files\Content.IE5\PQX2C1GL\MC900440522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3933826"/>
            <a:ext cx="269240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86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OBJAWY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DOTYCZĄCE SZTYWNYCH WZORCÓW ZACHOWAŃ, ZAINTERESOWAŃ I AKTYWNOŚCI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/>
              <a:t> </a:t>
            </a:r>
            <a:r>
              <a:rPr lang="pl-PL" dirty="0" smtClean="0"/>
              <a:t>nietypowe zabawy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/>
              <a:t> </a:t>
            </a:r>
            <a:r>
              <a:rPr lang="pl-PL" dirty="0" smtClean="0"/>
              <a:t>nietypowe używanie przedmiotów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/>
              <a:t> </a:t>
            </a:r>
            <a:r>
              <a:rPr lang="pl-PL" dirty="0" smtClean="0"/>
              <a:t>przywiązanie do przedmiotów, sytuacji i rytuałów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/>
              <a:t> </a:t>
            </a:r>
            <a:r>
              <a:rPr lang="pl-PL" dirty="0" smtClean="0"/>
              <a:t>nietypowe reakcje na bodźce zmysłowe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/>
              <a:t> </a:t>
            </a:r>
            <a:r>
              <a:rPr lang="pl-PL" dirty="0" smtClean="0"/>
              <a:t>zachowania </a:t>
            </a:r>
            <a:r>
              <a:rPr lang="pl-PL" dirty="0" err="1" smtClean="0"/>
              <a:t>obsesyjno</a:t>
            </a:r>
            <a:r>
              <a:rPr lang="pl-PL" dirty="0" smtClean="0"/>
              <a:t> – kompulsywne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/>
              <a:t> </a:t>
            </a:r>
            <a:r>
              <a:rPr lang="pl-PL" dirty="0" smtClean="0"/>
              <a:t>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231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l-PL" sz="4000" dirty="0" smtClean="0"/>
              <a:t>Dziecko z ASD wymaga intensywnej terapii 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81200" y="2133601"/>
            <a:ext cx="7467600" cy="3992563"/>
          </a:xfrm>
        </p:spPr>
        <p:txBody>
          <a:bodyPr>
            <a:normAutofit/>
          </a:bodyPr>
          <a:lstStyle/>
          <a:p>
            <a:pPr marL="36576" indent="0">
              <a:spcAft>
                <a:spcPts val="0"/>
              </a:spcAft>
              <a:buNone/>
              <a:defRPr/>
            </a:pPr>
            <a:r>
              <a:rPr lang="pl-PL" dirty="0" smtClean="0"/>
              <a:t>– zaburzenie jest znacznie bardziej poważne niż inne ze względu na:</a:t>
            </a:r>
          </a:p>
          <a:p>
            <a:pPr marL="36576" indent="0">
              <a:spcAft>
                <a:spcPts val="0"/>
              </a:spcAft>
              <a:buNone/>
              <a:defRPr/>
            </a:pPr>
            <a:endParaRPr lang="pl-PL" dirty="0" smtClean="0"/>
          </a:p>
          <a:p>
            <a:pPr marL="420624" indent="-384048">
              <a:spcAft>
                <a:spcPts val="0"/>
              </a:spcAft>
              <a:buFont typeface="Wingdings 2"/>
              <a:buChar char=""/>
              <a:defRPr/>
            </a:pPr>
            <a:r>
              <a:rPr lang="pl-PL" dirty="0" smtClean="0"/>
              <a:t>Problemy poznawcze (IQ zwykle poniżej normy)</a:t>
            </a:r>
          </a:p>
          <a:p>
            <a:pPr marL="420624" indent="-384048">
              <a:spcAft>
                <a:spcPts val="0"/>
              </a:spcAft>
              <a:buFont typeface="Wingdings 2"/>
              <a:buChar char=""/>
              <a:defRPr/>
            </a:pPr>
            <a:r>
              <a:rPr lang="pl-PL" dirty="0" smtClean="0"/>
              <a:t>Zaburzenia rozwoju mowy</a:t>
            </a:r>
          </a:p>
          <a:p>
            <a:pPr marL="420624" indent="-384048">
              <a:spcAft>
                <a:spcPts val="0"/>
              </a:spcAft>
              <a:buFont typeface="Wingdings 2"/>
              <a:buChar char=""/>
              <a:defRPr/>
            </a:pPr>
            <a:r>
              <a:rPr lang="pl-PL" dirty="0" smtClean="0"/>
              <a:t>Zachowania trudne </a:t>
            </a:r>
          </a:p>
          <a:p>
            <a:pPr marL="420624" indent="-384048">
              <a:spcAft>
                <a:spcPts val="0"/>
              </a:spcAft>
              <a:buFont typeface="Wingdings 2"/>
              <a:buChar char=""/>
              <a:defRPr/>
            </a:pPr>
            <a:r>
              <a:rPr lang="pl-PL" dirty="0" smtClean="0"/>
              <a:t>Zaburzenia adaptacyjne (dotyczące umiejętności praktycznych, w tym umiejętności społecznych)</a:t>
            </a:r>
          </a:p>
          <a:p>
            <a:pPr marL="36576" indent="0">
              <a:spcAft>
                <a:spcPts val="0"/>
              </a:spcAft>
              <a:buNone/>
              <a:defRPr/>
            </a:pPr>
            <a:endParaRPr lang="pl-PL" dirty="0" smtClean="0"/>
          </a:p>
          <a:p>
            <a:pPr marL="36576" indent="0">
              <a:spcAft>
                <a:spcPts val="0"/>
              </a:spcAft>
              <a:buNone/>
              <a:defRPr/>
            </a:pPr>
            <a:r>
              <a:rPr lang="pl-PL" dirty="0" smtClean="0"/>
              <a:t>   </a:t>
            </a:r>
            <a:r>
              <a:rPr lang="pl-PL" dirty="0"/>
              <a:t> dziecko 3 </a:t>
            </a:r>
            <a:r>
              <a:rPr lang="pl-PL" dirty="0" smtClean="0"/>
              <a:t>- letnie </a:t>
            </a:r>
            <a:r>
              <a:rPr lang="pl-PL" dirty="0"/>
              <a:t>ze zdiagnozowanym autyzmem zwykle operuje mową na poziomie dziecka 14 </a:t>
            </a:r>
            <a:r>
              <a:rPr lang="pl-PL" dirty="0" smtClean="0"/>
              <a:t>- miesięcznego</a:t>
            </a:r>
            <a:endParaRPr lang="pl-PL" dirty="0"/>
          </a:p>
        </p:txBody>
      </p:sp>
      <p:pic>
        <p:nvPicPr>
          <p:cNvPr id="1026" name="Picture 2" descr="C:\Users\Gosia\AppData\Local\Microsoft\Windows\Temporary Internet Files\Content.IE5\VWHYK883\MC9004113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865" y="1737360"/>
            <a:ext cx="14430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wiazda 5-ramienna 3"/>
          <p:cNvSpPr/>
          <p:nvPr/>
        </p:nvSpPr>
        <p:spPr>
          <a:xfrm>
            <a:off x="5308987" y="3468473"/>
            <a:ext cx="288925" cy="2159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771135" y="5379008"/>
            <a:ext cx="411636" cy="29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41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ytuł 1"/>
          <p:cNvSpPr>
            <a:spLocks noGrp="1"/>
          </p:cNvSpPr>
          <p:nvPr>
            <p:ph type="title"/>
          </p:nvPr>
        </p:nvSpPr>
        <p:spPr>
          <a:xfrm>
            <a:off x="1097280" y="146559"/>
            <a:ext cx="10058400" cy="1450757"/>
          </a:xfrm>
        </p:spPr>
        <p:txBody>
          <a:bodyPr/>
          <a:lstStyle/>
          <a:p>
            <a:pPr eaLnBrk="1" hangingPunct="1"/>
            <a:r>
              <a:rPr lang="pl-PL" altLang="pl-PL" smtClean="0"/>
              <a:t>Cele ogólne </a:t>
            </a:r>
            <a:r>
              <a:rPr lang="pl-PL" altLang="pl-PL" smtClean="0">
                <a:solidFill>
                  <a:srgbClr val="FF0000"/>
                </a:solidFill>
              </a:rPr>
              <a:t>koniecznej</a:t>
            </a:r>
            <a:r>
              <a:rPr lang="pl-PL" altLang="pl-PL" smtClean="0"/>
              <a:t> terapii</a:t>
            </a:r>
          </a:p>
        </p:txBody>
      </p:sp>
      <p:sp>
        <p:nvSpPr>
          <p:cNvPr id="25603" name="Symbol zastępczy zawartości 2"/>
          <p:cNvSpPr>
            <a:spLocks noGrp="1"/>
          </p:cNvSpPr>
          <p:nvPr>
            <p:ph idx="1"/>
          </p:nvPr>
        </p:nvSpPr>
        <p:spPr>
          <a:xfrm>
            <a:off x="1029730" y="2232454"/>
            <a:ext cx="10125950" cy="3636640"/>
          </a:xfrm>
        </p:spPr>
        <p:txBody>
          <a:bodyPr/>
          <a:lstStyle/>
          <a:p>
            <a:pPr eaLnBrk="1" hangingPunct="1">
              <a:buFont typeface="Courier New" panose="02070309020205020404" pitchFamily="49" charset="0"/>
              <a:buChar char="o"/>
            </a:pPr>
            <a:r>
              <a:rPr lang="pl-PL" altLang="pl-PL" dirty="0" smtClean="0"/>
              <a:t> </a:t>
            </a:r>
            <a:r>
              <a:rPr lang="pl-PL" altLang="pl-PL" sz="2400" dirty="0" smtClean="0"/>
              <a:t>Jak największe usamodzielnienie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pl-PL" altLang="pl-PL" sz="2400" dirty="0"/>
              <a:t> </a:t>
            </a:r>
            <a:r>
              <a:rPr lang="pl-PL" altLang="pl-PL" sz="2400" dirty="0" smtClean="0"/>
              <a:t>Wszechstronny rozwój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pl-PL" altLang="pl-PL" sz="2400" dirty="0" smtClean="0"/>
              <a:t> Integracja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9" y="3338513"/>
            <a:ext cx="3057525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3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35560" y="1059712"/>
            <a:ext cx="7883216" cy="4673544"/>
          </a:xfrm>
        </p:spPr>
        <p:txBody>
          <a:bodyPr/>
          <a:lstStyle/>
          <a:p>
            <a:pPr algn="ctr">
              <a:defRPr/>
            </a:pPr>
            <a:r>
              <a:rPr lang="pl-PL" sz="3600" dirty="0"/>
              <a:t>Poglądy na temat integracji dzieci z autyzmem</a:t>
            </a:r>
          </a:p>
        </p:txBody>
      </p:sp>
      <p:sp>
        <p:nvSpPr>
          <p:cNvPr id="8195" name="Symbol zastępczy tekstu 2"/>
          <p:cNvSpPr>
            <a:spLocks noGrp="1"/>
          </p:cNvSpPr>
          <p:nvPr>
            <p:ph type="body" idx="1"/>
          </p:nvPr>
        </p:nvSpPr>
        <p:spPr>
          <a:xfrm>
            <a:off x="2279651" y="549275"/>
            <a:ext cx="7739063" cy="3836988"/>
          </a:xfrm>
        </p:spPr>
        <p:txBody>
          <a:bodyPr/>
          <a:lstStyle/>
          <a:p>
            <a:pPr eaLnBrk="1" hangingPunct="1"/>
            <a:endParaRPr lang="pl-PL" altLang="pl-PL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846139"/>
            <a:ext cx="8208962" cy="34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35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83957" y="980303"/>
            <a:ext cx="8064843" cy="5145861"/>
          </a:xfrm>
        </p:spPr>
        <p:txBody>
          <a:bodyPr>
            <a:normAutofit/>
          </a:bodyPr>
          <a:lstStyle/>
          <a:p>
            <a:pPr marL="36576" indent="0">
              <a:spcAft>
                <a:spcPts val="0"/>
              </a:spcAft>
              <a:buNone/>
              <a:defRPr/>
            </a:pPr>
            <a:r>
              <a:rPr lang="pl-PL" sz="3600" b="1" dirty="0" smtClean="0"/>
              <a:t>Autyzm to</a:t>
            </a:r>
          </a:p>
          <a:p>
            <a:pPr marL="36576" indent="0">
              <a:spcAft>
                <a:spcPts val="0"/>
              </a:spcAft>
              <a:buNone/>
              <a:defRPr/>
            </a:pPr>
            <a:endParaRPr lang="pl-PL" sz="2800" dirty="0"/>
          </a:p>
          <a:p>
            <a:pPr marL="420624" indent="-384048">
              <a:spcAft>
                <a:spcPts val="0"/>
              </a:spcAft>
              <a:buFont typeface="Wingdings 2"/>
              <a:buChar char=""/>
              <a:defRPr/>
            </a:pPr>
            <a:endParaRPr lang="pl-PL" sz="2800" dirty="0" smtClean="0"/>
          </a:p>
          <a:p>
            <a:pPr marL="420624" indent="-384048">
              <a:spcAft>
                <a:spcPts val="0"/>
              </a:spcAft>
              <a:buFont typeface="Wingdings 2"/>
              <a:buChar char=""/>
              <a:defRPr/>
            </a:pPr>
            <a:r>
              <a:rPr lang="pl-PL" sz="2800" dirty="0" smtClean="0"/>
              <a:t>Zaburzenie neurobiologiczne o niejasnej etiologii.</a:t>
            </a:r>
          </a:p>
          <a:p>
            <a:pPr marL="36576" indent="0">
              <a:spcAft>
                <a:spcPts val="0"/>
              </a:spcAft>
              <a:buNone/>
              <a:defRPr/>
            </a:pPr>
            <a:endParaRPr lang="pl-PL" sz="2800" dirty="0" smtClean="0"/>
          </a:p>
          <a:p>
            <a:pPr marL="420624" indent="-384048">
              <a:spcAft>
                <a:spcPts val="0"/>
              </a:spcAft>
              <a:buFont typeface="Wingdings 2"/>
              <a:buChar char=""/>
              <a:defRPr/>
            </a:pPr>
            <a:r>
              <a:rPr lang="pl-PL" sz="2800" dirty="0" smtClean="0"/>
              <a:t>Występuje częściej u chłopców niż u dziewczynek  - 4/1</a:t>
            </a:r>
          </a:p>
          <a:p>
            <a:pPr marL="36576" indent="0">
              <a:spcAft>
                <a:spcPts val="0"/>
              </a:spcAft>
              <a:buNone/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080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51584" y="3501008"/>
            <a:ext cx="7667192" cy="2160240"/>
          </a:xfrm>
        </p:spPr>
        <p:txBody>
          <a:bodyPr/>
          <a:lstStyle/>
          <a:p>
            <a:pPr algn="ctr">
              <a:defRPr/>
            </a:pPr>
            <a:r>
              <a:rPr lang="pl-PL" sz="2800" dirty="0"/>
              <a:t>Czy wszystkie dzieci z autyzmem powinny uczyć się w grupie typowo rozwijających się rówieśników?</a:t>
            </a:r>
          </a:p>
        </p:txBody>
      </p:sp>
      <p:sp>
        <p:nvSpPr>
          <p:cNvPr id="9219" name="Symbol zastępczy tekstu 2"/>
          <p:cNvSpPr>
            <a:spLocks noGrp="1"/>
          </p:cNvSpPr>
          <p:nvPr>
            <p:ph type="body" idx="1"/>
          </p:nvPr>
        </p:nvSpPr>
        <p:spPr>
          <a:xfrm>
            <a:off x="2351089" y="836613"/>
            <a:ext cx="7667625" cy="3549650"/>
          </a:xfrm>
        </p:spPr>
        <p:txBody>
          <a:bodyPr/>
          <a:lstStyle/>
          <a:p>
            <a:pPr eaLnBrk="1" hangingPunct="1"/>
            <a:endParaRPr lang="pl-PL" altLang="pl-PL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376239"/>
            <a:ext cx="4464050" cy="377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04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79576" y="3645024"/>
            <a:ext cx="7739200" cy="2160240"/>
          </a:xfrm>
        </p:spPr>
        <p:txBody>
          <a:bodyPr/>
          <a:lstStyle/>
          <a:p>
            <a:pPr algn="ctr">
              <a:defRPr/>
            </a:pPr>
            <a:r>
              <a:rPr lang="pl-PL" sz="3600" dirty="0"/>
              <a:t>Niezbędne umiejętności</a:t>
            </a:r>
          </a:p>
        </p:txBody>
      </p:sp>
      <p:sp>
        <p:nvSpPr>
          <p:cNvPr id="10243" name="Symbol zastępczy tekstu 2"/>
          <p:cNvSpPr>
            <a:spLocks noGrp="1"/>
          </p:cNvSpPr>
          <p:nvPr>
            <p:ph type="body" idx="1"/>
          </p:nvPr>
        </p:nvSpPr>
        <p:spPr>
          <a:xfrm>
            <a:off x="6223566" y="1753423"/>
            <a:ext cx="3795148" cy="2632840"/>
          </a:xfrm>
        </p:spPr>
        <p:txBody>
          <a:bodyPr/>
          <a:lstStyle/>
          <a:p>
            <a:pPr eaLnBrk="1" hangingPunct="1"/>
            <a:endParaRPr lang="pl-PL" altLang="pl-PL" dirty="0" smtClean="0"/>
          </a:p>
        </p:txBody>
      </p:sp>
      <p:pic>
        <p:nvPicPr>
          <p:cNvPr id="10242" name="Picture 2" descr="http://www.megapedia.pl/325/inteligencja-emocjonalna-rodzaj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763" y="148939"/>
            <a:ext cx="4868561" cy="496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33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79576" y="3573016"/>
            <a:ext cx="7739200" cy="2232248"/>
          </a:xfrm>
        </p:spPr>
        <p:txBody>
          <a:bodyPr/>
          <a:lstStyle/>
          <a:p>
            <a:pPr algn="ctr">
              <a:defRPr/>
            </a:pPr>
            <a:r>
              <a:rPr lang="pl-PL" sz="2800" dirty="0"/>
              <a:t>Model integracji dzieci z autyzmem realizowany w SORW dla Dzieci i Młodzieży z Autyzmem w Gdańsku </a:t>
            </a:r>
          </a:p>
        </p:txBody>
      </p:sp>
      <p:sp>
        <p:nvSpPr>
          <p:cNvPr id="11267" name="Symbol zastępczy tekstu 2"/>
          <p:cNvSpPr>
            <a:spLocks noGrp="1"/>
          </p:cNvSpPr>
          <p:nvPr>
            <p:ph type="body" idx="1"/>
          </p:nvPr>
        </p:nvSpPr>
        <p:spPr>
          <a:xfrm>
            <a:off x="2927350" y="836614"/>
            <a:ext cx="6769100" cy="3455987"/>
          </a:xfrm>
        </p:spPr>
        <p:txBody>
          <a:bodyPr/>
          <a:lstStyle/>
          <a:p>
            <a:pPr eaLnBrk="1" hangingPunct="1"/>
            <a:endParaRPr lang="pl-PL" altLang="pl-PL" smtClean="0"/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417" y="503667"/>
            <a:ext cx="3959225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25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207568" y="548680"/>
            <a:ext cx="8003232" cy="1152128"/>
          </a:xfrm>
        </p:spPr>
        <p:txBody>
          <a:bodyPr/>
          <a:lstStyle/>
          <a:p>
            <a:pPr algn="ctr">
              <a:defRPr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rPr>
              <a:t>Specyfika integracji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2424113" y="2133601"/>
            <a:ext cx="7772400" cy="4138613"/>
          </a:xfrm>
        </p:spPr>
        <p:txBody>
          <a:bodyPr>
            <a:normAutofit/>
          </a:bodyPr>
          <a:lstStyle/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pl-PL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prowadzona zarówno w przedszkolach,</a:t>
            </a:r>
            <a:br>
              <a:rPr lang="pl-PL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</a:br>
            <a:r>
              <a:rPr lang="pl-PL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jak i w szkołach podstawowych</a:t>
            </a: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pl-PL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oparta na doświadczeniach O. Ivara </a:t>
            </a:r>
            <a:r>
              <a:rPr lang="pl-PL" b="1" dirty="0" err="1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Lovaasa</a:t>
            </a:r>
            <a:endParaRPr lang="pl-PL" b="1" dirty="0" smtClean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pl-PL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model: uczeń - nauczyciel „cień”</a:t>
            </a: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pl-PL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wskazane wcześniejsze nabycie przez dziecko podstawowych umiejętności</a:t>
            </a: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pl-PL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cel: jak największa niezależność</a:t>
            </a:r>
          </a:p>
        </p:txBody>
      </p:sp>
    </p:spTree>
    <p:extLst>
      <p:ext uri="{BB962C8B-B14F-4D97-AF65-F5344CB8AC3E}">
        <p14:creationId xmlns:p14="http://schemas.microsoft.com/office/powerpoint/2010/main" val="341005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174788" y="908720"/>
            <a:ext cx="8036011" cy="763561"/>
          </a:xfrm>
        </p:spPr>
        <p:txBody>
          <a:bodyPr/>
          <a:lstStyle/>
          <a:p>
            <a:pPr>
              <a:defRPr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rPr>
              <a:t>Płaszczyzny integracji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24113" y="2492376"/>
            <a:ext cx="7772400" cy="352901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Zajęcia indywidualne</a:t>
            </a:r>
          </a:p>
          <a:p>
            <a:pPr marL="514350" indent="-514350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Zajęcia w małej grupie rówieśniczej</a:t>
            </a:r>
          </a:p>
          <a:p>
            <a:pPr marL="514350" indent="-514350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Zajęcia w grupie przedszkolnej lub w klasie</a:t>
            </a:r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01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35560" y="3140968"/>
            <a:ext cx="7883216" cy="2592288"/>
          </a:xfrm>
        </p:spPr>
        <p:txBody>
          <a:bodyPr/>
          <a:lstStyle/>
          <a:p>
            <a:pPr algn="ctr">
              <a:defRPr/>
            </a:pPr>
            <a:r>
              <a:rPr lang="pl-PL" sz="3600" dirty="0"/>
              <a:t>Specyficzne potrzeby dzieci z autyzmem</a:t>
            </a:r>
          </a:p>
        </p:txBody>
      </p:sp>
      <p:sp>
        <p:nvSpPr>
          <p:cNvPr id="14339" name="Symbol zastępczy tekstu 2"/>
          <p:cNvSpPr>
            <a:spLocks noGrp="1"/>
          </p:cNvSpPr>
          <p:nvPr>
            <p:ph type="body" idx="1"/>
          </p:nvPr>
        </p:nvSpPr>
        <p:spPr>
          <a:xfrm>
            <a:off x="2782889" y="1196975"/>
            <a:ext cx="7235825" cy="3189288"/>
          </a:xfrm>
        </p:spPr>
        <p:txBody>
          <a:bodyPr/>
          <a:lstStyle/>
          <a:p>
            <a:pPr eaLnBrk="1" hangingPunct="1"/>
            <a:endParaRPr lang="pl-PL" altLang="pl-PL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836613"/>
            <a:ext cx="4703762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45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Grupy trudności, jakie może napotkać nauczyciel mający w klasie dziecko z autyzmem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298815"/>
            <a:ext cx="10058400" cy="402336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pl-PL" sz="2800" dirty="0" smtClean="0"/>
              <a:t>Występowanie trudnych </a:t>
            </a:r>
            <a:r>
              <a:rPr lang="pl-PL" sz="2800" dirty="0" err="1" smtClean="0"/>
              <a:t>zachowań</a:t>
            </a:r>
            <a:endParaRPr lang="pl-PL" sz="28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pl-PL" sz="2800" dirty="0"/>
              <a:t> P</a:t>
            </a:r>
            <a:r>
              <a:rPr lang="pl-PL" sz="2800" dirty="0" smtClean="0"/>
              <a:t>roblemy w uczeniu się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2800" dirty="0"/>
              <a:t> </a:t>
            </a:r>
            <a:r>
              <a:rPr lang="pl-PL" sz="2800" dirty="0" smtClean="0"/>
              <a:t>Problemy społeczne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2800" dirty="0"/>
              <a:t> </a:t>
            </a:r>
            <a:r>
              <a:rPr lang="pl-PL" sz="2800" dirty="0" smtClean="0"/>
              <a:t>Trudności w komunikowaniu się</a:t>
            </a:r>
          </a:p>
          <a:p>
            <a:pPr>
              <a:buFont typeface="Courier New" panose="02070309020205020404" pitchFamily="49" charset="0"/>
              <a:buChar char="o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68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Trudne zachowania                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1985318"/>
            <a:ext cx="10058400" cy="3883775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pl-PL" dirty="0" smtClean="0"/>
              <a:t> stymulacje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/>
              <a:t> </a:t>
            </a:r>
            <a:r>
              <a:rPr lang="pl-PL" dirty="0" smtClean="0"/>
              <a:t>zachowania agresywne i autoagresywne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/>
              <a:t> </a:t>
            </a:r>
            <a:r>
              <a:rPr lang="pl-PL" dirty="0" smtClean="0"/>
              <a:t> zachowania niszczycielskie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/>
              <a:t> </a:t>
            </a:r>
            <a:r>
              <a:rPr lang="pl-PL" dirty="0" smtClean="0"/>
              <a:t>odmowa wykonywania poleceń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/>
              <a:t> </a:t>
            </a:r>
            <a:r>
              <a:rPr lang="pl-PL" dirty="0" smtClean="0"/>
              <a:t>niewłaściwe reakcje emocjonalne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/>
              <a:t> </a:t>
            </a:r>
            <a:r>
              <a:rPr lang="pl-PL" dirty="0" smtClean="0"/>
              <a:t>labilność emocjonalna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/>
              <a:t> </a:t>
            </a:r>
            <a:r>
              <a:rPr lang="pl-PL" dirty="0" smtClean="0"/>
              <a:t>problemy z przejściem od jednej aktywności do drugiej (m. in. uzależnienie się od podpowiedzi)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826" y="624802"/>
            <a:ext cx="3713346" cy="247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0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Uczniowie SORW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158314"/>
            <a:ext cx="10058400" cy="371078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pl-PL" sz="3200" dirty="0" smtClean="0"/>
              <a:t> </a:t>
            </a:r>
            <a:r>
              <a:rPr lang="pl-PL" sz="2800" dirty="0" smtClean="0"/>
              <a:t>Możliwy </a:t>
            </a:r>
            <a:r>
              <a:rPr lang="pl-PL" sz="2800" dirty="0"/>
              <a:t>początek edukacji – 3 r.ż.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2800" dirty="0" smtClean="0"/>
              <a:t> Różnorodne </a:t>
            </a:r>
            <a:r>
              <a:rPr lang="pl-PL" sz="2800" dirty="0"/>
              <a:t>ścieżki edukacyjne.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2800" dirty="0" smtClean="0"/>
              <a:t> Jeśli </a:t>
            </a:r>
            <a:r>
              <a:rPr lang="pl-PL" sz="2800" dirty="0"/>
              <a:t>integracja to zaplanowane, systematyczne wycofywanie się ze wsparcia.</a:t>
            </a:r>
          </a:p>
          <a:p>
            <a:pPr marL="64008" indent="0">
              <a:buNone/>
            </a:pP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11260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Ścieżki edukacyjne</a:t>
            </a:r>
            <a:endParaRPr lang="pl-PL" b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980303" y="2224216"/>
            <a:ext cx="10175377" cy="3644878"/>
          </a:xfrm>
        </p:spPr>
        <p:txBody>
          <a:bodyPr>
            <a:normAutofit/>
          </a:bodyPr>
          <a:lstStyle/>
          <a:p>
            <a:r>
              <a:rPr lang="pl-PL" sz="2800" dirty="0"/>
              <a:t>Ośrodek jako miejsce edukacji na wszystkich etapach nauczania</a:t>
            </a:r>
          </a:p>
          <a:p>
            <a:pPr marL="64008" indent="0">
              <a:buNone/>
            </a:pPr>
            <a:r>
              <a:rPr lang="pl-PL" sz="2800" dirty="0">
                <a:solidFill>
                  <a:schemeClr val="accent1"/>
                </a:solidFill>
              </a:rPr>
              <a:t>-</a:t>
            </a:r>
            <a:r>
              <a:rPr lang="pl-PL" sz="2800" dirty="0"/>
              <a:t>  analiza poziomu funkcjonowania ucznia</a:t>
            </a:r>
          </a:p>
          <a:p>
            <a:pPr marL="64008" indent="0">
              <a:buNone/>
            </a:pPr>
            <a:r>
              <a:rPr lang="pl-PL" sz="2800" dirty="0">
                <a:solidFill>
                  <a:schemeClr val="accent1"/>
                </a:solidFill>
              </a:rPr>
              <a:t>-</a:t>
            </a:r>
            <a:r>
              <a:rPr lang="pl-PL" sz="2800" dirty="0"/>
              <a:t>  podejmowanie decyzji o ewentualnej zmianie miejsca edukacji</a:t>
            </a:r>
          </a:p>
        </p:txBody>
      </p:sp>
    </p:spTree>
    <p:extLst>
      <p:ext uri="{BB962C8B-B14F-4D97-AF65-F5344CB8AC3E}">
        <p14:creationId xmlns:p14="http://schemas.microsoft.com/office/powerpoint/2010/main" val="76400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41622" y="1911177"/>
            <a:ext cx="8007178" cy="4214985"/>
          </a:xfrm>
        </p:spPr>
        <p:txBody>
          <a:bodyPr>
            <a:normAutofit/>
          </a:bodyPr>
          <a:lstStyle/>
          <a:p>
            <a:pPr marL="420624" indent="-384048">
              <a:spcAft>
                <a:spcPts val="0"/>
              </a:spcAft>
              <a:buFont typeface="Wingdings 2"/>
              <a:buChar char=""/>
              <a:defRPr/>
            </a:pPr>
            <a:r>
              <a:rPr lang="pl-PL" sz="2400" dirty="0"/>
              <a:t>W Polsce nie ma żadnych </a:t>
            </a:r>
            <a:r>
              <a:rPr lang="pl-PL" sz="2400" dirty="0" smtClean="0"/>
              <a:t>pewnych i </a:t>
            </a:r>
            <a:r>
              <a:rPr lang="pl-PL" sz="2400" dirty="0"/>
              <a:t>wiarygodnych danych statystycznych pozwalających określić liczbę osób</a:t>
            </a:r>
            <a:br>
              <a:rPr lang="pl-PL" sz="2400" dirty="0"/>
            </a:br>
            <a:r>
              <a:rPr lang="pl-PL" sz="2400" dirty="0"/>
              <a:t>z zaburzeniami ze spektrum </a:t>
            </a:r>
            <a:r>
              <a:rPr lang="pl-PL" sz="2400" dirty="0" smtClean="0"/>
              <a:t>autyzmu (dane z </a:t>
            </a:r>
            <a:r>
              <a:rPr lang="pl-PL" sz="2400" dirty="0" err="1" smtClean="0"/>
              <a:t>Synapsis</a:t>
            </a:r>
            <a:r>
              <a:rPr lang="pl-PL" sz="2400" dirty="0" smtClean="0"/>
              <a:t>: 1 na 300 urodzin).</a:t>
            </a:r>
          </a:p>
          <a:p>
            <a:pPr marL="420624" indent="-384048">
              <a:spcAft>
                <a:spcPts val="0"/>
              </a:spcAft>
              <a:buFont typeface="Wingdings 2"/>
              <a:buChar char=""/>
              <a:defRPr/>
            </a:pPr>
            <a:r>
              <a:rPr lang="pl-PL" sz="2400" dirty="0"/>
              <a:t>Najnowsze </a:t>
            </a:r>
            <a:r>
              <a:rPr lang="pl-PL" sz="2400" dirty="0" smtClean="0"/>
              <a:t>amerykańskie badania </a:t>
            </a:r>
            <a:r>
              <a:rPr lang="pl-PL" sz="2400" dirty="0"/>
              <a:t>pokazują, że zaburzenia ze spektrum autyzmu występują raz na </a:t>
            </a:r>
            <a:r>
              <a:rPr lang="pl-PL" sz="2400" dirty="0" smtClean="0"/>
              <a:t>88 urodzeń.</a:t>
            </a:r>
          </a:p>
          <a:p>
            <a:pPr marL="420624" indent="-384048">
              <a:spcAft>
                <a:spcPts val="0"/>
              </a:spcAft>
              <a:buFont typeface="Wingdings 2"/>
              <a:buChar char=""/>
              <a:defRPr/>
            </a:pPr>
            <a:r>
              <a:rPr lang="pl-PL" sz="2400" dirty="0" smtClean="0"/>
              <a:t>Brytyjskie - raz na 100 narodzin, kanadyjskie – raz na 38.</a:t>
            </a:r>
          </a:p>
          <a:p>
            <a:pPr marL="420624" indent="-384048">
              <a:spcAft>
                <a:spcPts val="0"/>
              </a:spcAft>
              <a:buFont typeface="Wingdings 2"/>
              <a:buChar char=""/>
              <a:defRPr/>
            </a:pPr>
            <a:endParaRPr lang="pl-PL" dirty="0"/>
          </a:p>
          <a:p>
            <a:pPr marL="420624" indent="-384048">
              <a:spcAft>
                <a:spcPts val="0"/>
              </a:spcAft>
              <a:buFont typeface="Wingdings 2"/>
              <a:buChar char=""/>
              <a:defRPr/>
            </a:pPr>
            <a:endParaRPr lang="pl-PL" dirty="0"/>
          </a:p>
          <a:p>
            <a:pPr marL="420624" indent="-384048">
              <a:spcAft>
                <a:spcPts val="0"/>
              </a:spcAft>
              <a:buFont typeface="Wingdings 2"/>
              <a:buChar char=""/>
              <a:defRPr/>
            </a:pPr>
            <a:endParaRPr lang="pl-PL" dirty="0"/>
          </a:p>
        </p:txBody>
      </p:sp>
      <p:pic>
        <p:nvPicPr>
          <p:cNvPr id="1027" name="Picture 3" descr="C:\Users\Gosia\AppData\Local\Microsoft\Windows\Temporary Internet Files\Content.IE5\OICWXH91\MC90033521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4" y="4724400"/>
            <a:ext cx="179863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21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1524000" y="1604275"/>
            <a:ext cx="8229600" cy="4826000"/>
          </a:xfrm>
          <a:prstGeom prst="rect">
            <a:avLst/>
          </a:prstGeom>
        </p:spPr>
        <p:txBody>
          <a:bodyPr/>
          <a:lstStyle/>
          <a:p>
            <a:pPr marL="64008" indent="0">
              <a:buClr>
                <a:srgbClr val="94C600"/>
              </a:buClr>
              <a:buNone/>
            </a:pPr>
            <a:endParaRPr lang="pl-PL" dirty="0" smtClean="0">
              <a:solidFill>
                <a:prstClr val="white"/>
              </a:solidFill>
            </a:endParaRPr>
          </a:p>
          <a:p>
            <a:pPr marL="64008" indent="0">
              <a:buClr>
                <a:srgbClr val="94C600"/>
              </a:buClr>
              <a:buNone/>
            </a:pPr>
            <a:endParaRPr lang="pl-PL" dirty="0" smtClean="0">
              <a:solidFill>
                <a:prstClr val="white"/>
              </a:solidFill>
            </a:endParaRPr>
          </a:p>
          <a:p>
            <a:pPr marL="64008" indent="0">
              <a:buClr>
                <a:srgbClr val="94C600"/>
              </a:buClr>
              <a:buNone/>
            </a:pPr>
            <a:endParaRPr lang="pl-PL" dirty="0"/>
          </a:p>
        </p:txBody>
      </p:sp>
      <p:sp>
        <p:nvSpPr>
          <p:cNvPr id="10" name="Elipsa 9"/>
          <p:cNvSpPr/>
          <p:nvPr/>
        </p:nvSpPr>
        <p:spPr>
          <a:xfrm>
            <a:off x="4799856" y="203742"/>
            <a:ext cx="2520280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l-PL" sz="2800" b="1" dirty="0">
              <a:solidFill>
                <a:srgbClr val="FF0000"/>
              </a:solidFill>
            </a:endParaRPr>
          </a:p>
        </p:txBody>
      </p:sp>
      <p:sp>
        <p:nvSpPr>
          <p:cNvPr id="13" name="Sześciokąt 12"/>
          <p:cNvSpPr/>
          <p:nvPr/>
        </p:nvSpPr>
        <p:spPr>
          <a:xfrm>
            <a:off x="2279576" y="2492896"/>
            <a:ext cx="2304256" cy="165618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7032104" y="2387223"/>
            <a:ext cx="259228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Trójkąt równoramienny 14"/>
          <p:cNvSpPr/>
          <p:nvPr/>
        </p:nvSpPr>
        <p:spPr>
          <a:xfrm>
            <a:off x="4079776" y="4110612"/>
            <a:ext cx="3024336" cy="20779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zaokrąglony 15"/>
          <p:cNvSpPr/>
          <p:nvPr/>
        </p:nvSpPr>
        <p:spPr>
          <a:xfrm>
            <a:off x="7752184" y="4674037"/>
            <a:ext cx="2304256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/>
          <p:cNvSpPr txBox="1"/>
          <p:nvPr/>
        </p:nvSpPr>
        <p:spPr>
          <a:xfrm>
            <a:off x="7248128" y="3222267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SZKOŁA PODSTAWOWA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5087886" y="5458215"/>
            <a:ext cx="1368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   </a:t>
            </a:r>
            <a:r>
              <a:rPr lang="pl-PL" sz="2000" b="1" dirty="0"/>
              <a:t>LICEUM</a:t>
            </a:r>
          </a:p>
          <a:p>
            <a:endParaRPr lang="pl-PL" sz="2000" b="1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8040216" y="5458215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GIMNAZJUM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2567608" y="2996952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PRZEDSZKOLE</a:t>
            </a:r>
          </a:p>
        </p:txBody>
      </p:sp>
      <p:cxnSp>
        <p:nvCxnSpPr>
          <p:cNvPr id="25" name="Łącznik prosty ze strzałką 24"/>
          <p:cNvCxnSpPr>
            <a:stCxn id="10" idx="2"/>
          </p:cNvCxnSpPr>
          <p:nvPr/>
        </p:nvCxnSpPr>
        <p:spPr>
          <a:xfrm flipH="1">
            <a:off x="3467708" y="1211854"/>
            <a:ext cx="1332148" cy="1008112"/>
          </a:xfrm>
          <a:prstGeom prst="straightConnector1">
            <a:avLst/>
          </a:prstGeom>
          <a:ln w="381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>
            <a:stCxn id="13" idx="0"/>
          </p:cNvCxnSpPr>
          <p:nvPr/>
        </p:nvCxnSpPr>
        <p:spPr>
          <a:xfrm>
            <a:off x="4583832" y="3320988"/>
            <a:ext cx="2448272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>
            <a:stCxn id="10" idx="6"/>
          </p:cNvCxnSpPr>
          <p:nvPr/>
        </p:nvCxnSpPr>
        <p:spPr>
          <a:xfrm>
            <a:off x="7320136" y="1211854"/>
            <a:ext cx="1296144" cy="1175280"/>
          </a:xfrm>
          <a:prstGeom prst="straightConnector1">
            <a:avLst/>
          </a:prstGeom>
          <a:ln w="381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/>
          <p:nvPr/>
        </p:nvCxnSpPr>
        <p:spPr>
          <a:xfrm>
            <a:off x="9026797" y="4149080"/>
            <a:ext cx="0" cy="55291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Łącznik prosty ze strzałką 1024"/>
          <p:cNvCxnSpPr>
            <a:stCxn id="16" idx="1"/>
          </p:cNvCxnSpPr>
          <p:nvPr/>
        </p:nvCxnSpPr>
        <p:spPr>
          <a:xfrm flipH="1">
            <a:off x="6744072" y="5430121"/>
            <a:ext cx="1008112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Łącznik prosty ze strzałką 1034"/>
          <p:cNvCxnSpPr>
            <a:stCxn id="15" idx="0"/>
          </p:cNvCxnSpPr>
          <p:nvPr/>
        </p:nvCxnSpPr>
        <p:spPr>
          <a:xfrm flipV="1">
            <a:off x="5591944" y="2184281"/>
            <a:ext cx="0" cy="192633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Łącznik prosty ze strzałką 1036"/>
          <p:cNvCxnSpPr/>
          <p:nvPr/>
        </p:nvCxnSpPr>
        <p:spPr>
          <a:xfrm flipH="1">
            <a:off x="2567608" y="5683252"/>
            <a:ext cx="2232248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Łącznik prosty ze strzałką 1038"/>
          <p:cNvCxnSpPr/>
          <p:nvPr/>
        </p:nvCxnSpPr>
        <p:spPr>
          <a:xfrm>
            <a:off x="7271394" y="1124744"/>
            <a:ext cx="1632918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0" name="pole tekstowe 1039"/>
          <p:cNvSpPr txBox="1"/>
          <p:nvPr/>
        </p:nvSpPr>
        <p:spPr>
          <a:xfrm>
            <a:off x="9048328" y="188641"/>
            <a:ext cx="5760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</a:t>
            </a:r>
          </a:p>
          <a:p>
            <a:pPr algn="ctr"/>
            <a:r>
              <a:rPr lang="pl-PL" sz="14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</a:t>
            </a:r>
          </a:p>
          <a:p>
            <a:pPr algn="ctr"/>
            <a:r>
              <a:rPr lang="pl-PL" sz="14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</a:t>
            </a:r>
          </a:p>
          <a:p>
            <a:pPr algn="ctr"/>
            <a:r>
              <a:rPr lang="pl-PL" sz="14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O</a:t>
            </a:r>
          </a:p>
          <a:p>
            <a:pPr algn="ctr"/>
            <a:r>
              <a:rPr lang="pl-PL" sz="14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</a:t>
            </a:r>
          </a:p>
          <a:p>
            <a:pPr algn="ctr"/>
            <a:r>
              <a:rPr lang="pl-PL" sz="14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W</a:t>
            </a:r>
          </a:p>
          <a:p>
            <a:pPr algn="ctr"/>
            <a:r>
              <a:rPr lang="pl-PL" sz="14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</a:t>
            </a:r>
          </a:p>
          <a:p>
            <a:pPr algn="ctr"/>
            <a:r>
              <a:rPr lang="pl-PL" sz="14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</a:t>
            </a:r>
          </a:p>
          <a:p>
            <a:pPr algn="ctr"/>
            <a:r>
              <a:rPr lang="pl-PL" sz="14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</a:t>
            </a:r>
          </a:p>
        </p:txBody>
      </p:sp>
      <p:sp>
        <p:nvSpPr>
          <p:cNvPr id="1042" name="pole tekstowe 1041"/>
          <p:cNvSpPr txBox="1"/>
          <p:nvPr/>
        </p:nvSpPr>
        <p:spPr>
          <a:xfrm>
            <a:off x="2078360" y="4388256"/>
            <a:ext cx="345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</a:t>
            </a:r>
          </a:p>
          <a:p>
            <a:pPr algn="ctr"/>
            <a:r>
              <a:rPr lang="pl-PL" sz="16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</a:t>
            </a:r>
          </a:p>
          <a:p>
            <a:pPr algn="ctr"/>
            <a:r>
              <a:rPr lang="pl-PL" sz="16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</a:t>
            </a:r>
          </a:p>
          <a:p>
            <a:pPr algn="ctr"/>
            <a:r>
              <a:rPr lang="pl-PL" sz="16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O</a:t>
            </a:r>
          </a:p>
          <a:p>
            <a:pPr algn="ctr"/>
            <a:r>
              <a:rPr lang="pl-PL" sz="16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</a:t>
            </a:r>
          </a:p>
          <a:p>
            <a:pPr algn="ctr"/>
            <a:r>
              <a:rPr lang="pl-PL" sz="16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W</a:t>
            </a:r>
          </a:p>
          <a:p>
            <a:pPr algn="ctr"/>
            <a:r>
              <a:rPr lang="pl-PL" sz="16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</a:t>
            </a:r>
          </a:p>
          <a:p>
            <a:pPr algn="ctr"/>
            <a:r>
              <a:rPr lang="pl-PL" sz="16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</a:t>
            </a:r>
          </a:p>
          <a:p>
            <a:pPr algn="ctr"/>
            <a:r>
              <a:rPr lang="pl-PL" sz="16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</a:t>
            </a:r>
          </a:p>
        </p:txBody>
      </p:sp>
      <p:cxnSp>
        <p:nvCxnSpPr>
          <p:cNvPr id="1045" name="Łącznik łamany 1044"/>
          <p:cNvCxnSpPr/>
          <p:nvPr/>
        </p:nvCxnSpPr>
        <p:spPr>
          <a:xfrm rot="16200000" flipV="1">
            <a:off x="5663952" y="3068960"/>
            <a:ext cx="2664296" cy="1512168"/>
          </a:xfrm>
          <a:prstGeom prst="bentConnector3">
            <a:avLst>
              <a:gd name="adj1" fmla="val 17930"/>
            </a:avLst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" name="pole tekstowe 1048"/>
          <p:cNvSpPr txBox="1"/>
          <p:nvPr/>
        </p:nvSpPr>
        <p:spPr>
          <a:xfrm>
            <a:off x="5087887" y="683741"/>
            <a:ext cx="1951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FF0000"/>
                </a:solidFill>
              </a:rPr>
              <a:t>OŚRODEK</a:t>
            </a:r>
          </a:p>
          <a:p>
            <a:pPr algn="ctr"/>
            <a:r>
              <a:rPr lang="pl-PL" sz="1400" b="1" dirty="0">
                <a:solidFill>
                  <a:srgbClr val="002060"/>
                </a:solidFill>
              </a:rPr>
              <a:t>WSZYSTKIE ETAPY EDUKACYJNE</a:t>
            </a:r>
          </a:p>
        </p:txBody>
      </p:sp>
    </p:spTree>
    <p:extLst>
      <p:ext uri="{BB962C8B-B14F-4D97-AF65-F5344CB8AC3E}">
        <p14:creationId xmlns:p14="http://schemas.microsoft.com/office/powerpoint/2010/main" val="11323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</a:t>
            </a:r>
            <a:r>
              <a:rPr lang="pl-PL" b="1" dirty="0" smtClean="0"/>
              <a:t>ybrane metody pracy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77081" y="2092410"/>
            <a:ext cx="8233719" cy="2920765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pl-PL" dirty="0" smtClean="0"/>
              <a:t> </a:t>
            </a:r>
            <a:r>
              <a:rPr lang="pl-PL" sz="2400" b="1" dirty="0" smtClean="0"/>
              <a:t>Metoda wyodrębnionych prób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2400" b="1" dirty="0" smtClean="0"/>
              <a:t> Uczenie incydentalne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2400" b="1" dirty="0" smtClean="0"/>
              <a:t> Plany aktywności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2400" b="1" dirty="0" smtClean="0"/>
              <a:t> Metoda skryptów i ich wycofywanie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2400" b="1" dirty="0" smtClean="0"/>
              <a:t> </a:t>
            </a:r>
            <a:r>
              <a:rPr lang="pl-PL" sz="2400" b="1" dirty="0" err="1" smtClean="0"/>
              <a:t>Wideomodelowanie</a:t>
            </a:r>
            <a:endParaRPr lang="pl-PL" sz="2400" b="1" dirty="0" smtClean="0"/>
          </a:p>
          <a:p>
            <a:pPr marL="64008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540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35561" y="476673"/>
            <a:ext cx="7883153" cy="208823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pl-PL" sz="3200" i="1" dirty="0"/>
              <a:t>„Gdyby wszyscy mieli po cztery jabłka,</a:t>
            </a:r>
            <a:br>
              <a:rPr lang="pl-PL" sz="3200" i="1" dirty="0"/>
            </a:br>
            <a:r>
              <a:rPr lang="pl-PL" sz="3200" i="1" dirty="0"/>
              <a:t>gdyby wszyscy byli tak silni jak konie,</a:t>
            </a:r>
            <a:br>
              <a:rPr lang="pl-PL" sz="3200" i="1" dirty="0"/>
            </a:br>
            <a:endParaRPr lang="pl-PL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819" name="Symbol zastępczy tekstu 2"/>
          <p:cNvSpPr>
            <a:spLocks noGrp="1"/>
          </p:cNvSpPr>
          <p:nvPr>
            <p:ph type="body" idx="1"/>
          </p:nvPr>
        </p:nvSpPr>
        <p:spPr>
          <a:xfrm>
            <a:off x="1795849" y="2702011"/>
            <a:ext cx="8222866" cy="3463839"/>
          </a:xfrm>
        </p:spPr>
        <p:txBody>
          <a:bodyPr/>
          <a:lstStyle/>
          <a:p>
            <a:pPr eaLnBrk="1" hangingPunct="1">
              <a:defRPr/>
            </a:pPr>
            <a:r>
              <a:rPr lang="pl-PL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gdyby wszyscy byli jednakowo bezsilni w miłości,</a:t>
            </a:r>
            <a:br>
              <a:rPr lang="pl-PL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gdyby każdy miał to samo,</a:t>
            </a:r>
            <a:br>
              <a:rPr lang="pl-PL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nikt nikomu nie byłby potrzebny”</a:t>
            </a:r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</a:t>
            </a:r>
            <a:r>
              <a:rPr lang="pl-PL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ks. Jan </a:t>
            </a:r>
            <a:r>
              <a:rPr lang="pl-PL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Twardowski</a:t>
            </a:r>
            <a:endParaRPr lang="pl-PL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66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06600" y="468315"/>
            <a:ext cx="7437438" cy="1179254"/>
          </a:xfrm>
        </p:spPr>
        <p:txBody>
          <a:bodyPr/>
          <a:lstStyle/>
          <a:p>
            <a:pPr>
              <a:defRPr/>
            </a:pPr>
            <a:r>
              <a:rPr lang="pl-PL" b="1" dirty="0" smtClean="0">
                <a:solidFill>
                  <a:srgbClr val="FF0000"/>
                </a:solidFill>
              </a:rPr>
              <a:t>DSM – V 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1747" name="Symbol zastępczy zawartości 2"/>
          <p:cNvSpPr>
            <a:spLocks noGrp="1"/>
          </p:cNvSpPr>
          <p:nvPr>
            <p:ph idx="1"/>
          </p:nvPr>
        </p:nvSpPr>
        <p:spPr>
          <a:xfrm>
            <a:off x="1664043" y="1985319"/>
            <a:ext cx="8274908" cy="4178558"/>
          </a:xfrm>
        </p:spPr>
        <p:txBody>
          <a:bodyPr>
            <a:normAutofit/>
          </a:bodyPr>
          <a:lstStyle/>
          <a:p>
            <a:pPr>
              <a:buFont typeface="Wingdings 3" panose="05040102010807070707" pitchFamily="18" charset="2"/>
              <a:buNone/>
            </a:pPr>
            <a:r>
              <a:rPr lang="pl-PL" altLang="pl-PL" sz="2400" dirty="0" smtClean="0">
                <a:effectLst/>
              </a:rPr>
              <a:t>Nowa nazwa dla całej kategorii - </a:t>
            </a:r>
            <a:r>
              <a:rPr lang="pl-PL" altLang="pl-PL" sz="2400" b="1" dirty="0" smtClean="0">
                <a:effectLst/>
              </a:rPr>
              <a:t>zaburzenie ze spektrum autyzmu</a:t>
            </a:r>
          </a:p>
          <a:p>
            <a:pPr>
              <a:buFont typeface="Wingdings 3" panose="05040102010807070707" pitchFamily="18" charset="2"/>
              <a:buNone/>
            </a:pPr>
            <a:r>
              <a:rPr lang="pl-PL" altLang="pl-PL" sz="2400" dirty="0" smtClean="0">
                <a:effectLst/>
              </a:rPr>
              <a:t>(</a:t>
            </a:r>
            <a:r>
              <a:rPr lang="pl-PL" altLang="pl-PL" sz="2400" b="1" dirty="0" smtClean="0">
                <a:effectLst/>
              </a:rPr>
              <a:t>Spektrum Zaburzeń Autystycznych, ASD):</a:t>
            </a:r>
          </a:p>
          <a:p>
            <a:r>
              <a:rPr lang="pl-PL" altLang="pl-PL" sz="2400" dirty="0" smtClean="0">
                <a:effectLst/>
              </a:rPr>
              <a:t>zaburzenie autystyczne, </a:t>
            </a:r>
          </a:p>
          <a:p>
            <a:r>
              <a:rPr lang="pl-PL" altLang="pl-PL" sz="2400" dirty="0" smtClean="0">
                <a:effectLst/>
              </a:rPr>
              <a:t>zespół </a:t>
            </a:r>
            <a:r>
              <a:rPr lang="pl-PL" altLang="pl-PL" sz="2400" dirty="0" err="1" smtClean="0">
                <a:effectLst/>
              </a:rPr>
              <a:t>Aspergera</a:t>
            </a:r>
            <a:r>
              <a:rPr lang="pl-PL" altLang="pl-PL" sz="2400" dirty="0" smtClean="0">
                <a:effectLst/>
              </a:rPr>
              <a:t>, </a:t>
            </a:r>
          </a:p>
          <a:p>
            <a:r>
              <a:rPr lang="pl-PL" altLang="pl-PL" sz="2400" dirty="0" smtClean="0">
                <a:effectLst/>
              </a:rPr>
              <a:t>dziecięce zaburzenie dezintegracyjne</a:t>
            </a:r>
          </a:p>
          <a:p>
            <a:r>
              <a:rPr lang="pl-PL" altLang="pl-PL" sz="2400" dirty="0" smtClean="0">
                <a:effectLst/>
              </a:rPr>
              <a:t>całościowe zaburzenia rozwojowe niezdiagnozowane inaczej. </a:t>
            </a:r>
          </a:p>
        </p:txBody>
      </p:sp>
    </p:spTree>
    <p:extLst>
      <p:ext uri="{BB962C8B-B14F-4D97-AF65-F5344CB8AC3E}">
        <p14:creationId xmlns:p14="http://schemas.microsoft.com/office/powerpoint/2010/main" val="110101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Symbol zastępczy zawartości 2"/>
          <p:cNvSpPr>
            <a:spLocks noGrp="1"/>
          </p:cNvSpPr>
          <p:nvPr>
            <p:ph idx="1"/>
          </p:nvPr>
        </p:nvSpPr>
        <p:spPr>
          <a:xfrm>
            <a:off x="1524000" y="2100648"/>
            <a:ext cx="8682040" cy="3995351"/>
          </a:xfrm>
        </p:spPr>
        <p:txBody>
          <a:bodyPr/>
          <a:lstStyle/>
          <a:p>
            <a:pPr>
              <a:defRPr/>
            </a:pPr>
            <a:r>
              <a:rPr lang="pl-PL" altLang="pl-PL" sz="2400" dirty="0" smtClean="0"/>
              <a:t>DSM-IV opisując autyzm uwzględnia trzy grupy nieprawidłowości – w obrębie komunikacji, interakcji społecznych oraz występowanie sztywnych wzorców </a:t>
            </a:r>
            <a:r>
              <a:rPr lang="pl-PL" altLang="pl-PL" sz="2400" dirty="0" err="1" smtClean="0"/>
              <a:t>zachowań</a:t>
            </a:r>
            <a:r>
              <a:rPr lang="pl-PL" altLang="pl-PL" sz="2400" dirty="0" smtClean="0"/>
              <a:t> i zainteresowań.</a:t>
            </a:r>
          </a:p>
          <a:p>
            <a:pPr>
              <a:defRPr/>
            </a:pPr>
            <a:r>
              <a:rPr lang="pl-PL" altLang="pl-PL" sz="2400" dirty="0" smtClean="0"/>
              <a:t>W DSM-V dwie pierwsze grupy zostały połączone w jedną - komunikację społeczną. </a:t>
            </a:r>
          </a:p>
          <a:p>
            <a:pPr>
              <a:defRPr/>
            </a:pPr>
            <a:r>
              <a:rPr lang="pl-PL" altLang="pl-PL" sz="2400" dirty="0" smtClean="0"/>
              <a:t>Zmianie ulega również czas, w którym objawy muszą się uwidocznić (DSM-IV Zaburzenie autystyczne - przed 3. rokiem życia).</a:t>
            </a:r>
          </a:p>
          <a:p>
            <a:pPr>
              <a:defRPr/>
            </a:pPr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154315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15762" y="2191264"/>
            <a:ext cx="8690277" cy="390473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sz="2400" dirty="0" smtClean="0"/>
              <a:t>Wprowadzono </a:t>
            </a:r>
            <a:r>
              <a:rPr lang="pl-PL" sz="2400" dirty="0"/>
              <a:t>trójstopniową klasyfikację ASD – od L1 do L3, w zależności od nasilenia objawów oraz stopnia ich wpływu na codzienne funkcjonowanie</a:t>
            </a:r>
            <a:r>
              <a:rPr lang="pl-PL" sz="2400" dirty="0" smtClean="0"/>
              <a:t>.</a:t>
            </a:r>
          </a:p>
          <a:p>
            <a:pPr>
              <a:defRPr/>
            </a:pPr>
            <a:r>
              <a:rPr lang="pl-PL" sz="2400" dirty="0" smtClean="0"/>
              <a:t>Wykluczono </a:t>
            </a:r>
            <a:r>
              <a:rPr lang="pl-PL" sz="2400" dirty="0"/>
              <a:t>kryterium opóźnienia rozwoju mowy i zastąpiono dotychczas obowiązujące kryterium wieku, w jakim pojawiają się pierwsze objawy choroby, określeniem „początek we wczesnym dzieciństwie”. </a:t>
            </a:r>
          </a:p>
        </p:txBody>
      </p:sp>
    </p:spTree>
    <p:extLst>
      <p:ext uri="{BB962C8B-B14F-4D97-AF65-F5344CB8AC3E}">
        <p14:creationId xmlns:p14="http://schemas.microsoft.com/office/powerpoint/2010/main" val="89459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52368" y="963826"/>
            <a:ext cx="8253671" cy="513217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pl-PL" sz="3200" b="1" dirty="0">
                <a:solidFill>
                  <a:srgbClr val="FF0000"/>
                </a:solidFill>
                <a:effectLst/>
              </a:rPr>
              <a:t>Cztery kryteria diagnozy (A, B, C i D) wg DSM-V</a:t>
            </a:r>
            <a:r>
              <a:rPr lang="pl-PL" sz="3200" b="1" dirty="0" smtClean="0">
                <a:solidFill>
                  <a:srgbClr val="FF0000"/>
                </a:solidFill>
                <a:effectLst/>
              </a:rPr>
              <a:t>:</a:t>
            </a:r>
          </a:p>
          <a:p>
            <a:pPr marL="0" indent="0">
              <a:buNone/>
              <a:defRPr/>
            </a:pPr>
            <a:endParaRPr lang="pl-PL" dirty="0" smtClean="0">
              <a:solidFill>
                <a:srgbClr val="FF0000"/>
              </a:solidFill>
              <a:effectLst/>
            </a:endParaRPr>
          </a:p>
          <a:p>
            <a:pPr marL="0" indent="0">
              <a:buNone/>
              <a:defRPr/>
            </a:pPr>
            <a:r>
              <a:rPr lang="pl-PL" sz="2400" b="1" dirty="0"/>
              <a:t>A. Stałe deficyty w zakresie komunikacji społecznej i społecznej interakcji w różnych kontekstach, niewyjaśnione przez ogólne opóźnienia rozwojowe i manifestujące się przez </a:t>
            </a:r>
            <a:r>
              <a:rPr lang="pl-PL" sz="2400" b="1" u="sng" dirty="0">
                <a:solidFill>
                  <a:srgbClr val="FF0000"/>
                </a:solidFill>
              </a:rPr>
              <a:t>wszystkie trzy rodzaje</a:t>
            </a:r>
            <a:r>
              <a:rPr lang="pl-PL" sz="2400" b="1" dirty="0"/>
              <a:t>:</a:t>
            </a:r>
            <a:br>
              <a:rPr lang="pl-PL" sz="2400" b="1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>1. Deficyty w zakresie społeczno-emocjonalnej wzajemności; ich stopień może obejmować anormalne podejście społeczne i niepowodzenie w normalnej dwustronnej konwersacji, przez zredukowanego dzielenia zainteresowań, emocji i afektu oraz reakcji, po całkowity brak inicjowania interakcji społecznej.</a:t>
            </a:r>
          </a:p>
        </p:txBody>
      </p:sp>
    </p:spTree>
    <p:extLst>
      <p:ext uri="{BB962C8B-B14F-4D97-AF65-F5344CB8AC3E}">
        <p14:creationId xmlns:p14="http://schemas.microsoft.com/office/powerpoint/2010/main" val="412354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80519" y="2001793"/>
            <a:ext cx="8690278" cy="4234249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pl-PL" sz="2800" dirty="0"/>
              <a:t>2. Deficyty w zakresie </a:t>
            </a:r>
            <a:r>
              <a:rPr lang="pl-PL" sz="2800" dirty="0" err="1"/>
              <a:t>zachowań</a:t>
            </a:r>
            <a:r>
              <a:rPr lang="pl-PL" sz="2800" dirty="0"/>
              <a:t> o charakterze komunikacji niewerbalnej, używanych w celu interakcji społecznej; począwszy od słabo zintegrowanej komunikacji werbalnej i niewerbalnej, przez anormalności kontaktu wzrokowego i języka ciała lub deficytów w zakresie rozumienia i stosowania komunikacji niewerbalnej, do całkowitego braku ekspresji twarzy lub gestów. 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840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cja">
  <a:themeElements>
    <a:clrScheme name="Retrospekcj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164</TotalTime>
  <Words>1372</Words>
  <Application>Microsoft Office PowerPoint</Application>
  <PresentationFormat>Panoramiczny</PresentationFormat>
  <Paragraphs>199</Paragraphs>
  <Slides>42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42</vt:i4>
      </vt:variant>
    </vt:vector>
  </HeadingPairs>
  <TitlesOfParts>
    <vt:vector size="52" baseType="lpstr">
      <vt:lpstr>Aharoni</vt:lpstr>
      <vt:lpstr>Arial</vt:lpstr>
      <vt:lpstr>Calibri</vt:lpstr>
      <vt:lpstr>Calibri Light</vt:lpstr>
      <vt:lpstr>Courier New</vt:lpstr>
      <vt:lpstr>PTSansBold</vt:lpstr>
      <vt:lpstr>Times New Roman</vt:lpstr>
      <vt:lpstr>Wingdings 2</vt:lpstr>
      <vt:lpstr>Wingdings 3</vt:lpstr>
      <vt:lpstr>Retrospekcja</vt:lpstr>
      <vt:lpstr>Różne ścieżki edukacyjne dzieci ze spektrum autyzmu</vt:lpstr>
      <vt:lpstr>Prezentacja programu PowerPoint</vt:lpstr>
      <vt:lpstr>Prezentacja programu PowerPoint</vt:lpstr>
      <vt:lpstr>Prezentacja programu PowerPoint</vt:lpstr>
      <vt:lpstr>DSM – V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Charakterystyka osób ze spektrum autyzmu</vt:lpstr>
      <vt:lpstr>Prezentacja programu PowerPoint</vt:lpstr>
      <vt:lpstr>OBJAWY</vt:lpstr>
      <vt:lpstr>Pragmatyka, </vt:lpstr>
      <vt:lpstr>Niezwykła dosłowność słów</vt:lpstr>
      <vt:lpstr>Niezwykła dosłowność słów</vt:lpstr>
      <vt:lpstr>OBJAWY</vt:lpstr>
      <vt:lpstr>Dziecko z ASD wymaga intensywnej terapii </vt:lpstr>
      <vt:lpstr>Cele ogólne koniecznej terapii</vt:lpstr>
      <vt:lpstr>Poglądy na temat integracji dzieci z autyzmem</vt:lpstr>
      <vt:lpstr>Czy wszystkie dzieci z autyzmem powinny uczyć się w grupie typowo rozwijających się rówieśników?</vt:lpstr>
      <vt:lpstr>Niezbędne umiejętności</vt:lpstr>
      <vt:lpstr>Model integracji dzieci z autyzmem realizowany w SORW dla Dzieci i Młodzieży z Autyzmem w Gdańsku </vt:lpstr>
      <vt:lpstr>Specyfika integracji</vt:lpstr>
      <vt:lpstr>Płaszczyzny integracji</vt:lpstr>
      <vt:lpstr>Specyficzne potrzeby dzieci z autyzmem</vt:lpstr>
      <vt:lpstr>Grupy trudności, jakie może napotkać nauczyciel mający w klasie dziecko z autyzmem</vt:lpstr>
      <vt:lpstr>Trudne zachowania                </vt:lpstr>
      <vt:lpstr>Uczniowie SORW</vt:lpstr>
      <vt:lpstr>Ścieżki edukacyjne</vt:lpstr>
      <vt:lpstr>Prezentacja programu PowerPoint</vt:lpstr>
      <vt:lpstr>Wybrane metody pracy</vt:lpstr>
      <vt:lpstr>„Gdyby wszyscy mieli po cztery jabłka, gdyby wszyscy byli tak silni jak konie,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Różne ścieżki edukacyjne dzieci ze spektrum autyzmu</dc:title>
  <dc:creator>Beata Blok</dc:creator>
  <cp:lastModifiedBy>Beata Blok</cp:lastModifiedBy>
  <cp:revision>32</cp:revision>
  <dcterms:created xsi:type="dcterms:W3CDTF">2015-03-10T15:55:52Z</dcterms:created>
  <dcterms:modified xsi:type="dcterms:W3CDTF">2015-06-16T06:06:05Z</dcterms:modified>
</cp:coreProperties>
</file>