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2" r:id="rId10"/>
    <p:sldId id="263" r:id="rId11"/>
    <p:sldId id="264" r:id="rId12"/>
    <p:sldId id="270" r:id="rId13"/>
    <p:sldId id="265" r:id="rId14"/>
    <p:sldId id="271" r:id="rId15"/>
    <p:sldId id="272" r:id="rId16"/>
    <p:sldId id="273" r:id="rId17"/>
    <p:sldId id="274" r:id="rId18"/>
    <p:sldId id="276" r:id="rId19"/>
    <p:sldId id="275" r:id="rId20"/>
    <p:sldId id="266" r:id="rId21"/>
    <p:sldId id="26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81" r:id="rId30"/>
    <p:sldId id="280" r:id="rId31"/>
    <p:sldId id="282" r:id="rId32"/>
    <p:sldId id="284" r:id="rId33"/>
    <p:sldId id="283" r:id="rId34"/>
    <p:sldId id="285" r:id="rId35"/>
    <p:sldId id="286" r:id="rId36"/>
    <p:sldId id="287" r:id="rId37"/>
    <p:sldId id="288" r:id="rId38"/>
    <p:sldId id="289" r:id="rId39"/>
    <p:sldId id="298" r:id="rId40"/>
    <p:sldId id="279" r:id="rId41"/>
    <p:sldId id="278" r:id="rId42"/>
    <p:sldId id="297" r:id="rId43"/>
    <p:sldId id="277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A5E15-DC77-431F-8CA4-2E8BCE40347E}" type="datetimeFigureOut">
              <a:rPr lang="pl-PL" smtClean="0"/>
              <a:pPr/>
              <a:t>24.02.2017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6F73-64BE-4C86-B682-78F8496E76B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ptzn.org.pl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Nowe technologie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872808" cy="2279104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Wsparcie czy zagrożenie?</a:t>
            </a:r>
          </a:p>
          <a:p>
            <a:endParaRPr lang="pl-PL" dirty="0"/>
          </a:p>
          <a:p>
            <a:endParaRPr lang="pl-PL" dirty="0" smtClean="0"/>
          </a:p>
          <a:p>
            <a:pPr algn="r"/>
            <a:r>
              <a:rPr lang="pl-PL" sz="1500" dirty="0" smtClean="0"/>
              <a:t>Paweł Szopiński</a:t>
            </a:r>
          </a:p>
          <a:p>
            <a:pPr algn="r"/>
            <a:r>
              <a:rPr lang="pl-PL" sz="1500" dirty="0" smtClean="0"/>
              <a:t>Poradnia Profilaktyki i Pomocy Rodzinie</a:t>
            </a:r>
            <a:endParaRPr lang="pl-PL" sz="15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20688"/>
            <a:ext cx="2767236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Nowe technologie mają korzystny wpływ na wydajność oraz czas pracy, nauki</a:t>
            </a:r>
          </a:p>
          <a:p>
            <a:r>
              <a:rPr lang="pl-PL" dirty="0" smtClean="0"/>
              <a:t>Ułatwiają komunikację, potencjalnie sprawiają, że łatwiej oddziałujemy z innymi osobami, grupami</a:t>
            </a:r>
          </a:p>
          <a:p>
            <a:r>
              <a:rPr lang="pl-PL" dirty="0" smtClean="0"/>
              <a:t>Mają korzystny wpływ na proces zapamiętywania i utrwalania wiedzy</a:t>
            </a:r>
          </a:p>
          <a:p>
            <a:r>
              <a:rPr lang="pl-PL" dirty="0" smtClean="0"/>
              <a:t>Zwiększają naszą wrażliwość na szczegóły</a:t>
            </a:r>
          </a:p>
          <a:p>
            <a:r>
              <a:rPr lang="pl-PL" dirty="0" smtClean="0"/>
              <a:t>Wiele subiektywnych korzyści </a:t>
            </a:r>
          </a:p>
          <a:p>
            <a:endParaRPr lang="pl-PL" dirty="0"/>
          </a:p>
        </p:txBody>
      </p:sp>
      <p:pic>
        <p:nvPicPr>
          <p:cNvPr id="4097" name="Picture 1" descr="C:\Users\pszop\Desktop\prezentacja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wyobrażamy sobie młodego człowieka korzystającego z tych wszystkich „ dobrodziejstw”?</a:t>
            </a:r>
            <a:endParaRPr lang="pl-PL" dirty="0"/>
          </a:p>
        </p:txBody>
      </p:sp>
      <p:pic>
        <p:nvPicPr>
          <p:cNvPr id="3073" name="Picture 1" descr="C:\Users\pszop\Desktop\prezentacja\mini-steve-jo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4916587" cy="491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szop\Desktop\prezentacja\pobran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033718" cy="460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Skąd takie skojarzenia – badania w Bydgoszczy.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smtClean="0"/>
              <a:t>W 2013 roku PTZN Bydgoszcz przeprowadził pilotażowy projekt „Spotkajmy się w Realu”, w którym wzięło udział około 2500 uczniów. </a:t>
            </a:r>
          </a:p>
          <a:p>
            <a:r>
              <a:rPr lang="pl-PL" altLang="pl-PL" dirty="0" smtClean="0"/>
              <a:t>W śród uczniów przeprowadzono ankiety, których wyniki obrazują model korzystania z komputera przez młodzież. </a:t>
            </a:r>
          </a:p>
          <a:p>
            <a:r>
              <a:rPr lang="pl-PL" altLang="pl-PL" dirty="0" smtClean="0"/>
              <a:t>Z pracy warsztatowej wynika, iż wyniki są zaniżone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Jak często młodzież korzysta z komputera…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700808"/>
            <a:ext cx="7200800" cy="4789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Ile czasu młodzież poświęca przed komputerem w ciągu dnia…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412776"/>
            <a:ext cx="6227773" cy="5220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Na co młodzież poświęca czas przed komputerem…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772816"/>
            <a:ext cx="6645575" cy="4682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Jak często młodzież gra w G R Y…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366557"/>
            <a:ext cx="7272808" cy="5146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Wsparcie czy zagrożenie?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nadużywania komputera zaczyna się wówczas, kiedy komputer zaczyna pochłaniać coraz więcej czasu (np. osoby spełniające kryteria uzależnienia spędzały przy komputerze 38-40 godz. tygodniowo), a jednocześnie jest używany w celu nagradzania siebie, odprężenia się,  „odreagowania” czy ucieczki od codzienności.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Zagrożenia związane nadużywaniem komputera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Problemy fizyczne,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Izolacja,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Odrealnienie świata,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Agresja,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Obniżenie wyników na nauce,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Fobia szkolna,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Chroniczne zmęczenie,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Pogorszenie relacji z bliskimi,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Zaniedbywanie obowiązków,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Utrata innych zainteresowań,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Problemy adaptacyjne,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Zaburzony rozwój umiejętności społecznych,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Zaniedbywanie obowiązków szkolnych,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Koncentracja życia wokół komputera.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3292188" cy="38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Nowe technologie – czym są?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Nowe technologie to rozwiązania stosowanie w wielu dziedzinach techniki: biotechnologii, przemyśle, medycynie i wielu innych</a:t>
            </a:r>
          </a:p>
          <a:p>
            <a:r>
              <a:rPr lang="pl-PL" dirty="0" smtClean="0"/>
              <a:t>Najczęściej utożsamiane są z rozwiązaniami, pojawiającymi się w obrębie telekomunikacji i informatyki, a zatem z komputerami, </a:t>
            </a:r>
            <a:r>
              <a:rPr lang="pl-PL" dirty="0" err="1" smtClean="0"/>
              <a:t>smartphonami</a:t>
            </a:r>
            <a:r>
              <a:rPr lang="pl-PL" dirty="0" smtClean="0"/>
              <a:t>, tabletami, konsolami do gier </a:t>
            </a:r>
            <a:r>
              <a:rPr lang="pl-PL" dirty="0" err="1" smtClean="0"/>
              <a:t>itp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Czynniki zwiększające prawdopodobieństwo nadmiernego korzystania z nowych technologii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Brak alternatywnych zajęć,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Krytyczny obraz siebie (niska samoocena),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Potrzeba akceptacji,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Potrzeba bycia ważnym,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Chęć przynależenia do grupy,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Chęć ucieczki od problemów,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Potrzeba sukcesów ( szkolnych, sportowych, towarzyskich)</a:t>
            </a:r>
          </a:p>
          <a:p>
            <a:pPr>
              <a:buFont typeface="Wingdings 3" charset="2"/>
              <a:buChar char=""/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Brak kontroli rodziców,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Korzyści i zagrożenia jako sytuacja ryzykowna.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 związku z pojawianiem się nowych technologii, pojawiają się nowe potrzeby, nowe mechanizmy naszego działania, nie można jednak zapomnieć, że szereg „starych” potrzeb jest nadal aktualny i konieczny no prawidłowego rozwoju oraz </a:t>
            </a:r>
            <a:r>
              <a:rPr lang="pl-PL" dirty="0" err="1" smtClean="0"/>
              <a:t>funkocjonowania</a:t>
            </a:r>
            <a:r>
              <a:rPr lang="pl-PL" dirty="0" smtClean="0"/>
              <a:t>.</a:t>
            </a:r>
          </a:p>
          <a:p>
            <a:r>
              <a:rPr lang="pl-PL" dirty="0" smtClean="0"/>
              <a:t>Obecność nowych </a:t>
            </a:r>
            <a:r>
              <a:rPr lang="pl-PL" dirty="0" err="1" smtClean="0"/>
              <a:t>technologi</a:t>
            </a:r>
            <a:r>
              <a:rPr lang="pl-PL" dirty="0" smtClean="0"/>
              <a:t>, ze względu na dwojaki charakter, stają się sytuacją ryzykowną.</a:t>
            </a:r>
          </a:p>
          <a:p>
            <a:r>
              <a:rPr lang="pl-PL" dirty="0" smtClean="0"/>
              <a:t>Ryzyko to zachowania z pogranicza: przyjemności, zagrożenia, wyzwania i niepewności, gdzie efektem może być korzyść lub strata.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Tak różne, a tak podobne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Mimo odmiennego bodźca uzależniającego,  zarówno etapy rozwoju uzależnienia jak i mechanizmy jego powstawania są niemal identyczne</a:t>
            </a:r>
          </a:p>
          <a:p>
            <a:r>
              <a:rPr lang="pl-PL" dirty="0" smtClean="0"/>
              <a:t>W obu wypadkach możemy mówić o procesie rozwoju uzależnienia</a:t>
            </a:r>
          </a:p>
          <a:p>
            <a:r>
              <a:rPr lang="pl-PL" dirty="0" smtClean="0"/>
              <a:t>Zarówno w wypadku uzależnień od substancji, jak i od zachowań, kluczową rolę odgrywa kondycja </a:t>
            </a:r>
            <a:r>
              <a:rPr lang="pl-PL" dirty="0" err="1" smtClean="0"/>
              <a:t>bio-psycho-społeczna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Fazy rozwijania się uzależnienia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Faza eksperymentowania</a:t>
            </a:r>
          </a:p>
          <a:p>
            <a:r>
              <a:rPr lang="pl-PL" dirty="0" smtClean="0"/>
              <a:t>Faza nadużywania(używania problemowego)</a:t>
            </a:r>
          </a:p>
          <a:p>
            <a:r>
              <a:rPr lang="pl-PL" dirty="0" smtClean="0"/>
              <a:t>Faza uzależnienia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Faza eksperymentowania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Jedno- lub kilkakrotny kontakt z substancją/zachowaniem nie jest jeszcze fazą eksperymentowania – nie oznacza to, że należy takie sytuacje bagatelizować</a:t>
            </a:r>
          </a:p>
          <a:p>
            <a:r>
              <a:rPr lang="pl-PL" dirty="0" smtClean="0"/>
              <a:t>Nie ma określonej częstotliwości ani czasu trwania kontaktu z bodźcem</a:t>
            </a:r>
          </a:p>
          <a:p>
            <a:r>
              <a:rPr lang="pl-PL" dirty="0" smtClean="0"/>
              <a:t>Istotny jest STOSUNEK osoby do bodźca uzależniającego</a:t>
            </a:r>
          </a:p>
          <a:p>
            <a:r>
              <a:rPr lang="pl-PL" dirty="0" smtClean="0"/>
              <a:t>EKSPERYMENTOWANIE opiera się na elemencie poznawczym: CIEKAWOŚCI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Faza eksperymentowania – dwa scenariusze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Mimo ciekawości, osoba nie kontynuuje używania, bądź go nie rozpoczyna ze względu na wiedzę o konsekwencjach – pozytywny aspekt motywu ciekawości</a:t>
            </a:r>
          </a:p>
          <a:p>
            <a:r>
              <a:rPr lang="pl-PL" dirty="0" smtClean="0"/>
              <a:t>Mimo racjonalnym przesłankom, ktoś nie radzi sobie ze swoją ciekawością- może świadczyć to o kłopotach w sferze emocji – „ciekawość przejmuje władzę” nad jego postępowaniem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Faza nadużywania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Istotne </a:t>
            </a:r>
            <a:r>
              <a:rPr lang="pl-PL" dirty="0"/>
              <a:t>w fazie nadużywania jest to, że pociąga za sobą różnego rodzaju problemy: w pracy, w domu, w życiu osobistym, rodzinnym, w społecznym funkcjonowaniu itd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Nadużywanie nie powinno być mylone z nadużyciem</a:t>
            </a:r>
          </a:p>
          <a:p>
            <a:r>
              <a:rPr lang="pl-PL" dirty="0" smtClean="0"/>
              <a:t>Związane jest z wprowadzeniem względnej stałej relacji do bodźca, które niesie ze sobą konsekwencje dla użytkownika oraz jego otoczenia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Faza nadużywania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Znaczenia nabiera aspekt ilościowy – można go z łatwością uogólnić( „dużo”, „często”)</a:t>
            </a:r>
          </a:p>
          <a:p>
            <a:r>
              <a:rPr lang="pl-PL" dirty="0" smtClean="0"/>
              <a:t>Brak reakcji w fazie nadużywania „prędzej czy później” kończy się rozwinięciem uzależnienia</a:t>
            </a:r>
          </a:p>
          <a:p>
            <a:r>
              <a:rPr lang="pl-PL" dirty="0" smtClean="0"/>
              <a:t>Mechanizmy: regulacji uczuć, iluzji i zaprzeczeń, rozpraszania JA( dobry i zły JA, „potężny i upadły JA”)</a:t>
            </a:r>
          </a:p>
          <a:p>
            <a:r>
              <a:rPr lang="pl-PL" dirty="0" smtClean="0"/>
              <a:t>Mechanizmy zaczynają dominować w fazie nadużywania, intensyfikują się wraz z rozwojem uzależnienia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Faza uzależnienia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 to nabyty stan zaburzenia zdrowia psychicznego albo psychicznego i fizycznego, który charakteryzuje się okresowym lub stałym przymusem wykonywania określonej czynności lub zażywania psychoaktywnej substancji.</a:t>
            </a:r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Rzeczy, o których powinniśmy pamiętać.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Poziom kompetencji dziecka w kontekście używania nowych technologii jest bezpośrednio zależny od poziomu zaangażowania rodzica( osób dorosłych) w proces kształtowania adekwatnych kompetencji.</a:t>
            </a:r>
          </a:p>
          <a:p>
            <a:r>
              <a:rPr lang="pl-PL" dirty="0" smtClean="0"/>
              <a:t>Stawia to przed osobami dorosłymi wyzwania poznania „świata młodych”.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Nowe technologie – nie takie nowe.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85184"/>
            <a:ext cx="1378496" cy="1040979"/>
          </a:xfrm>
        </p:spPr>
        <p:txBody>
          <a:bodyPr>
            <a:norm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9218" name="AutoShape 2" descr="Znalezione obrazy dla zapytania smartw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219" name="Picture 3" descr="C:\Users\pszop\Desktop\prezentacj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1422399"/>
            <a:ext cx="3639120" cy="2037907"/>
          </a:xfrm>
          <a:prstGeom prst="rect">
            <a:avLst/>
          </a:prstGeom>
          <a:noFill/>
        </p:spPr>
      </p:pic>
      <p:pic>
        <p:nvPicPr>
          <p:cNvPr id="9220" name="Picture 4" descr="C:\Users\pszop\Desktop\prezentacja\pobran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414514" cy="1936419"/>
          </a:xfrm>
          <a:prstGeom prst="rect">
            <a:avLst/>
          </a:prstGeom>
          <a:noFill/>
        </p:spPr>
      </p:pic>
      <p:pic>
        <p:nvPicPr>
          <p:cNvPr id="9221" name="Picture 5" descr="C:\Users\pszop\Desktop\prezentacja\pobr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645024"/>
            <a:ext cx="2762772" cy="1872208"/>
          </a:xfrm>
          <a:prstGeom prst="rect">
            <a:avLst/>
          </a:prstGeom>
          <a:noFill/>
        </p:spPr>
      </p:pic>
      <p:pic>
        <p:nvPicPr>
          <p:cNvPr id="9222" name="Picture 6" descr="C:\Users\pszop\Desktop\prezentacja\pobran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645024"/>
            <a:ext cx="3024336" cy="1884886"/>
          </a:xfrm>
          <a:prstGeom prst="rect">
            <a:avLst/>
          </a:prstGeom>
          <a:noFill/>
        </p:spPr>
      </p:pic>
      <p:pic>
        <p:nvPicPr>
          <p:cNvPr id="2050" name="Picture 2" descr="C:\Users\pszop\Desktop\prezentacja\Zdjęcia do prezentacji\41-v1fozy0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717032"/>
            <a:ext cx="1930500" cy="193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Świat młodych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pszop\Desktop\prezentacja\Zdjęcia do prezentacji\Inny-świat-rysun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15460" cy="4325862"/>
          </a:xfrm>
          <a:prstGeom prst="rect">
            <a:avLst/>
          </a:prstGeom>
          <a:noFill/>
        </p:spPr>
      </p:pic>
      <p:pic>
        <p:nvPicPr>
          <p:cNvPr id="1027" name="Picture 3" descr="C:\Users\pszop\Desktop\prezentacja\Zdjęcia do prezentacji\YouTube-logo-full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52955">
            <a:off x="4099952" y="1869851"/>
            <a:ext cx="2314491" cy="1440194"/>
          </a:xfrm>
          <a:prstGeom prst="rect">
            <a:avLst/>
          </a:prstGeom>
          <a:noFill/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028" name="Picture 4" descr="C:\Users\pszop\Desktop\prezentacja\Zdjęcia do prezentacji\fb_icon_325x3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1310">
            <a:off x="2699905" y="3861161"/>
            <a:ext cx="799150" cy="799150"/>
          </a:xfrm>
          <a:prstGeom prst="rect">
            <a:avLst/>
          </a:prstGeom>
          <a:noFill/>
          <a:scene3d>
            <a:camera prst="orthographicFront">
              <a:rot lat="1200000" lon="1200000" rev="0"/>
            </a:camera>
            <a:lightRig rig="threePt" dir="t"/>
          </a:scene3d>
        </p:spPr>
      </p:pic>
      <p:pic>
        <p:nvPicPr>
          <p:cNvPr id="1029" name="Picture 5" descr="C:\Users\pszop\Desktop\prezentacja\Zdjęcia do prezentacji\Instagram_App_Large_May2016_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3868">
            <a:off x="3225443" y="2586499"/>
            <a:ext cx="839301" cy="839301"/>
          </a:xfrm>
          <a:prstGeom prst="rect">
            <a:avLst/>
          </a:prstGeom>
          <a:noFill/>
          <a:scene3d>
            <a:camera prst="orthographicFront">
              <a:rot lat="1200000" lon="1200000" rev="0"/>
            </a:camera>
            <a:lightRig rig="threePt" dir="t"/>
          </a:scene3d>
        </p:spPr>
      </p:pic>
      <p:pic>
        <p:nvPicPr>
          <p:cNvPr id="1030" name="Picture 6" descr="C:\Users\pszop\Desktop\prezentacja\Zdjęcia do prezentacji\xbox-p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30214">
            <a:off x="4920879" y="3643750"/>
            <a:ext cx="1382737" cy="1207967"/>
          </a:xfrm>
          <a:prstGeom prst="rect">
            <a:avLst/>
          </a:prstGeom>
          <a:noFill/>
          <a:scene3d>
            <a:camera prst="orthographicFront">
              <a:rot lat="19733338" lon="8522911" rev="19874859"/>
            </a:camera>
            <a:lightRig rig="threePt" dir="t"/>
          </a:scene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Świat gier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Potężny rynek, przewiduje się, że w 2019 zrówna się z rynkiem filmowym( o znacznie dłuższej historii), ma osiągnąć wartość roczną przekraczającą 100 mld dol.</a:t>
            </a:r>
          </a:p>
          <a:p>
            <a:pPr lvl="1"/>
            <a:r>
              <a:rPr lang="pl-PL" dirty="0" smtClean="0"/>
              <a:t>PC: 0,9 (sprzedaż detaliczna) + 35,5 mld (dystrybucja cyfrowa)</a:t>
            </a:r>
          </a:p>
          <a:p>
            <a:pPr lvl="1"/>
            <a:r>
              <a:rPr lang="pl-PL" dirty="0" smtClean="0"/>
              <a:t>Konsole stacjonarne: 14 + 15 mld</a:t>
            </a:r>
          </a:p>
          <a:p>
            <a:pPr lvl="1"/>
            <a:r>
              <a:rPr lang="pl-PL" dirty="0" smtClean="0"/>
              <a:t>Konsole przenośne: 1,7 + 0,7 mld</a:t>
            </a:r>
          </a:p>
          <a:p>
            <a:pPr lvl="1"/>
            <a:r>
              <a:rPr lang="pl-PL" dirty="0" smtClean="0"/>
              <a:t>Urządzenia mobilne: 35 mld</a:t>
            </a:r>
          </a:p>
          <a:p>
            <a:pPr lvl="1"/>
            <a:r>
              <a:rPr lang="pl-PL" dirty="0" smtClean="0"/>
              <a:t>Całkowita wartość rynku gier: 102,7 mld dolarów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Jeden z najprężniej wzrastających rynków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Wyłączając gry mobilne oraz przeglądarkowe, każdego roku pojawia się średnio 1500 nowych gier wideo.</a:t>
            </a:r>
          </a:p>
          <a:p>
            <a:r>
              <a:rPr lang="pl-PL" dirty="0" smtClean="0"/>
              <a:t>Nie ma możliwości, by poznać wszystkie gry. 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Ogólnoeuropejski system klasyfikacji gier (</a:t>
            </a:r>
            <a:r>
              <a:rPr lang="pl-PL" dirty="0" err="1" smtClean="0"/>
              <a:t>Pan-European</a:t>
            </a:r>
            <a:r>
              <a:rPr lang="pl-PL" dirty="0" smtClean="0"/>
              <a:t> </a:t>
            </a:r>
            <a:r>
              <a:rPr lang="pl-PL" dirty="0" err="1" smtClean="0"/>
              <a:t>Game</a:t>
            </a:r>
            <a:r>
              <a:rPr lang="pl-PL" dirty="0" smtClean="0"/>
              <a:t> </a:t>
            </a:r>
            <a:r>
              <a:rPr lang="pl-PL" dirty="0" err="1" smtClean="0"/>
              <a:t>Information</a:t>
            </a:r>
            <a:r>
              <a:rPr lang="pl-PL" dirty="0" smtClean="0"/>
              <a:t>, PEGI) to system </a:t>
            </a:r>
            <a:r>
              <a:rPr lang="pl-PL" dirty="0" err="1" smtClean="0"/>
              <a:t>ratingu</a:t>
            </a:r>
            <a:r>
              <a:rPr lang="pl-PL" dirty="0" smtClean="0"/>
              <a:t> wiekowego stworzony w celu udzielenia rodzicom w Europie pomocy w podejmowaniu świadomych decyzji o zakupie gier komputerowych.</a:t>
            </a:r>
            <a:endParaRPr lang="pl-PL" dirty="0"/>
          </a:p>
        </p:txBody>
      </p:sp>
      <p:pic>
        <p:nvPicPr>
          <p:cNvPr id="39938" name="Picture 2" descr="C:\Users\pszop\Desktop\prezentacja\Zdjęcia do prezentacji\pe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53136"/>
            <a:ext cx="8463533" cy="1983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PEGI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62" name="Picture 2" descr="C:\Users\pszop\Desktop\prezentacja\Zdjęcia do prezentacji\pegi_treś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8631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GTA 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986" name="Picture 2" descr="C:\Users\pszop\Desktop\prezentacja\Zdjęcia do prezentacji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60432" cy="475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POSTAL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3010" name="Picture 2" descr="C:\Users\pszop\Desktop\prezentacja\Zdjęcia do prezentacji\1429807259147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58" y="1556792"/>
            <a:ext cx="8630928" cy="4854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MANHUNT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4034" name="Picture 2" descr="C:\Users\pszop\Desktop\prezentacja\Zdjęcia do prezentacji\5.-Imag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5526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Mortal</a:t>
            </a:r>
            <a:r>
              <a:rPr lang="pl-PL" dirty="0" smtClean="0"/>
              <a:t> </a:t>
            </a:r>
            <a:r>
              <a:rPr lang="pl-PL" dirty="0" err="1" smtClean="0"/>
              <a:t>Kombat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5058" name="Picture 2" descr="C:\Users\pszop\Desktop\prezentacja\Zdjęcia do prezentacji\5.-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812360" cy="5208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Nowy świat – </a:t>
            </a:r>
            <a:r>
              <a:rPr lang="pl-PL" dirty="0" err="1" smtClean="0"/>
              <a:t>świat</a:t>
            </a:r>
            <a:r>
              <a:rPr lang="pl-PL" dirty="0" smtClean="0"/>
              <a:t>, który wywraca wartości</a:t>
            </a:r>
            <a:endParaRPr lang="pl-PL" dirty="0"/>
          </a:p>
        </p:txBody>
      </p:sp>
      <p:pic>
        <p:nvPicPr>
          <p:cNvPr id="1026" name="Picture 2" descr="C:\Users\pszop\Desktop\prezentacja\Zdjęcia do prezentacji\pobran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866793" cy="439248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67544" y="58772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„Nastolatkowi ciężko żyć w miejscu, gdzie wszystko jest powywracane”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Nowe technologie -nowe standardy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Komputer, telefon, inne smart-urządzenia to nie tylko udogodnienia, z których decydujemy się korzystać bądź nie.</a:t>
            </a:r>
          </a:p>
          <a:p>
            <a:r>
              <a:rPr lang="pl-PL" dirty="0" smtClean="0"/>
              <a:t>Usprawnienia technologiczne wykształciły nową płaszczyznę kultury, nowy poziom interakcji społecznych, nowe standardy niemalże każdej płaszczyzny codziennego życia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„Pajęczyna marzeń”</a:t>
            </a:r>
            <a:br>
              <a:rPr lang="pl-PL" dirty="0" smtClean="0"/>
            </a:br>
            <a:r>
              <a:rPr lang="pl-PL" sz="2700" b="1" dirty="0" smtClean="0"/>
              <a:t>program edukacyjny dla uczniów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Program </a:t>
            </a:r>
            <a:r>
              <a:rPr lang="pl-PL" sz="2000" b="1" dirty="0" smtClean="0"/>
              <a:t>"PAJĘCZYNA MARZEŃ" </a:t>
            </a:r>
            <a:r>
              <a:rPr lang="pl-PL" sz="2000" dirty="0" smtClean="0"/>
              <a:t>skierowany jest bezpośrednio do uczniów szkół podstawowych. Obejmuje warsztaty edukacyjno-profilaktyczne dla dzieci klas III-VI szkół podstawowych na terenie województwa kujawsko-pomorskiego.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Celem programu jest zachęcenie dzieci do aktywnego spędzania czasu wolnego poza ekranem komputera oraz ukazanie negatywnych następstw nadmiernego korzystania z komputera, Internetu, gier sieciowych i portali </a:t>
            </a:r>
            <a:r>
              <a:rPr lang="pl-PL" sz="2000" dirty="0" err="1" smtClean="0"/>
              <a:t>społecznościowych</a:t>
            </a:r>
            <a:r>
              <a:rPr lang="pl-PL" sz="2000" dirty="0" smtClean="0"/>
              <a:t>, a także wzmocnienie ich czynników chroniących jakim są:</a:t>
            </a:r>
            <a:br>
              <a:rPr lang="pl-PL" sz="2000" dirty="0" smtClean="0"/>
            </a:br>
            <a:r>
              <a:rPr lang="pl-PL" sz="2000" dirty="0" smtClean="0"/>
              <a:t> - poznanie korzystnych aspektów korzystania z Internetu </a:t>
            </a:r>
            <a:br>
              <a:rPr lang="pl-PL" sz="2000" dirty="0" smtClean="0"/>
            </a:br>
            <a:r>
              <a:rPr lang="pl-PL" sz="2000" dirty="0" smtClean="0"/>
              <a:t> - poznanie zagrożeń wynikających z bycia w "sieci"</a:t>
            </a:r>
            <a:br>
              <a:rPr lang="pl-PL" sz="2000" dirty="0" smtClean="0"/>
            </a:br>
            <a:r>
              <a:rPr lang="pl-PL" sz="2000" dirty="0" smtClean="0"/>
              <a:t> - kształtowanie umiejętności korzystnego szukania informacji w Internecie</a:t>
            </a:r>
            <a:br>
              <a:rPr lang="pl-PL" sz="2000" dirty="0" smtClean="0"/>
            </a:br>
            <a:r>
              <a:rPr lang="pl-PL" sz="2000" dirty="0" smtClean="0"/>
              <a:t> - nabycie umiejętności rozpoznawania zagrożeń związanych z Internetem </a:t>
            </a:r>
            <a:br>
              <a:rPr lang="pl-PL" sz="2000" dirty="0" smtClean="0"/>
            </a:br>
            <a:r>
              <a:rPr lang="pl-PL" sz="2000" dirty="0" smtClean="0"/>
              <a:t> - nabycie umiejętności pozytywnego korzystania z "sieci"</a:t>
            </a:r>
            <a:endParaRPr lang="pl-PL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 Pajęczyna marzeń”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Program jest realizowany przez Polskie Towarzystwo Zapobiegania Narkomanii Oddział w Bydgoszczy na zlecenie Krajowego Biura </a:t>
            </a:r>
            <a:r>
              <a:rPr lang="pl-PL" dirty="0" err="1" smtClean="0"/>
              <a:t>ds</a:t>
            </a:r>
            <a:r>
              <a:rPr lang="pl-PL" dirty="0" smtClean="0"/>
              <a:t> Przeciwdziałania Narkomanii.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Program jest </a:t>
            </a:r>
            <a:r>
              <a:rPr lang="pl-PL" b="1" dirty="0" smtClean="0"/>
              <a:t>BEZPŁATNY</a:t>
            </a:r>
            <a:r>
              <a:rPr lang="pl-PL" dirty="0" smtClean="0"/>
              <a:t> - dofinansowany z Funduszu Rozwiązywania Problemów Hazardowych Pozostających w Dyspozycji Ministra właściwego </a:t>
            </a:r>
            <a:r>
              <a:rPr lang="pl-PL" dirty="0" err="1" smtClean="0"/>
              <a:t>ds</a:t>
            </a:r>
            <a:r>
              <a:rPr lang="pl-PL" dirty="0" smtClean="0"/>
              <a:t> Zdrowia. </a:t>
            </a:r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Zgłoszenia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hlinkClick r:id="rId2"/>
              </a:rPr>
              <a:t>www.ptzn.org.pl</a:t>
            </a:r>
            <a:endParaRPr lang="pl-PL" dirty="0" smtClean="0"/>
          </a:p>
          <a:p>
            <a:endParaRPr lang="pl-PL" dirty="0" smtClean="0"/>
          </a:p>
          <a:p>
            <a:r>
              <a:rPr lang="pl-PL" b="1" smtClean="0"/>
              <a:t>ptznbyd@op.pl</a:t>
            </a:r>
            <a:endParaRPr lang="pl-PL" dirty="0"/>
          </a:p>
        </p:txBody>
      </p:sp>
      <p:pic>
        <p:nvPicPr>
          <p:cNvPr id="46082" name="Picture 2" descr="C:\Users\pszop\Desktop\prezentacja\Zdjęcia do prezentacji\398_k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162572" cy="358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Dziękuje! </a:t>
            </a:r>
            <a:endParaRPr lang="pl-PL" dirty="0"/>
          </a:p>
        </p:txBody>
      </p:sp>
      <p:pic>
        <p:nvPicPr>
          <p:cNvPr id="26626" name="Picture 2" descr="C:\Users\pszop\Desktop\prezentacja\pobran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456384" cy="391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Rzeczywistość – nie ma wyboru.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 descr="C:\Users\pszop\Desktop\prezentacja\pobran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61852"/>
            <a:ext cx="8064896" cy="539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Marc </a:t>
            </a:r>
            <a:r>
              <a:rPr lang="pl-PL" dirty="0" err="1" smtClean="0"/>
              <a:t>Prensky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Twórca pojęć cyfrowi tubylcy, cyfrowi imigranci. Zajmuje się zastosowaniami nowoczesnych technologii w procesie kształcenia i wychowania.</a:t>
            </a:r>
          </a:p>
          <a:p>
            <a:r>
              <a:rPr lang="pl-PL" dirty="0" smtClean="0"/>
              <a:t>Dzieci dorastają wśród </a:t>
            </a:r>
            <a:r>
              <a:rPr lang="pl-PL" dirty="0"/>
              <a:t>nowoczesnych technologii – komputerów, </a:t>
            </a:r>
            <a:r>
              <a:rPr lang="pl-PL" dirty="0" err="1" smtClean="0"/>
              <a:t>smartphonów</a:t>
            </a:r>
            <a:r>
              <a:rPr lang="pl-PL" dirty="0" smtClean="0"/>
              <a:t>, Internetu. Generację, która wzrasta w takich warunkach </a:t>
            </a:r>
            <a:r>
              <a:rPr lang="pl-PL" dirty="0" err="1" smtClean="0"/>
              <a:t>Prensky</a:t>
            </a:r>
            <a:r>
              <a:rPr lang="pl-PL" dirty="0" smtClean="0"/>
              <a:t> </a:t>
            </a:r>
            <a:r>
              <a:rPr lang="pl-PL" dirty="0"/>
              <a:t>określił mianem cyfrowych tubylców</a:t>
            </a:r>
            <a:r>
              <a:rPr lang="pl-PL" dirty="0" smtClean="0"/>
              <a:t>.</a:t>
            </a:r>
          </a:p>
          <a:p>
            <a:r>
              <a:rPr lang="pl-PL" dirty="0" smtClean="0"/>
              <a:t>Osoby, których mózgi były już „ukształtowane” w momencie rewolucji technologicznej końca XX w. nazywa cyfrowymi imigrantami.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M. </a:t>
            </a:r>
            <a:r>
              <a:rPr lang="pl-PL" dirty="0" err="1" smtClean="0"/>
              <a:t>Prensky</a:t>
            </a:r>
            <a:r>
              <a:rPr lang="pl-PL" dirty="0" smtClean="0"/>
              <a:t>  </a:t>
            </a:r>
            <a:r>
              <a:rPr lang="pl-PL" dirty="0"/>
              <a:t>uznał, że </a:t>
            </a:r>
            <a:r>
              <a:rPr lang="pl-PL" dirty="0" smtClean="0"/>
              <a:t>skoro mózgi cyfrowych tubylców </a:t>
            </a:r>
            <a:r>
              <a:rPr lang="pl-PL" dirty="0"/>
              <a:t>kształtowały się pod wpływem innych bodźców, to powinny inaczej przetwarzać informacje. </a:t>
            </a:r>
            <a:endParaRPr lang="pl-PL" dirty="0" smtClean="0"/>
          </a:p>
          <a:p>
            <a:r>
              <a:rPr lang="pl-PL" dirty="0"/>
              <a:t>Jego hipotezę potwierdzili prof. </a:t>
            </a:r>
            <a:r>
              <a:rPr lang="pl-PL" dirty="0" err="1"/>
              <a:t>Garry</a:t>
            </a:r>
            <a:r>
              <a:rPr lang="pl-PL" dirty="0"/>
              <a:t> </a:t>
            </a:r>
            <a:r>
              <a:rPr lang="pl-PL" dirty="0" err="1"/>
              <a:t>Small</a:t>
            </a:r>
            <a:r>
              <a:rPr lang="pl-PL" dirty="0"/>
              <a:t> i dr Gigi </a:t>
            </a:r>
            <a:r>
              <a:rPr lang="pl-PL" dirty="0" err="1"/>
              <a:t>Vorgana</a:t>
            </a:r>
            <a:r>
              <a:rPr lang="pl-PL" dirty="0"/>
              <a:t> z Uniwersytetu </a:t>
            </a:r>
            <a:r>
              <a:rPr lang="pl-PL" dirty="0" smtClean="0"/>
              <a:t>Kalifornijskiego. Wykonali rezonans </a:t>
            </a:r>
            <a:r>
              <a:rPr lang="pl-PL" dirty="0"/>
              <a:t>magnetyczny mózgu osobom biegle posługującym się komputerem i nowicjuszom. Eksperyment wykazał, że pod wpływem Internetu na stałe „przemeblowują się” obwody nerwowe w rejonie odpowiedzialnym za łączenie informacji i podejmowanie decyzji.    </a:t>
            </a:r>
            <a:endParaRPr lang="pl-PL" dirty="0" smtClean="0"/>
          </a:p>
          <a:p>
            <a:r>
              <a:rPr lang="pl-PL" dirty="0" smtClean="0"/>
              <a:t>Efekt ‘”przemeblowania”: szybciej </a:t>
            </a:r>
            <a:r>
              <a:rPr lang="pl-PL" dirty="0"/>
              <a:t>podejmujemy decyzje i oceniamy informacje, wykonujemy kilka czynności jednocześnie, dostrzegamy więcej szczegółów i mamy doskonałą koordynację oko-ręka.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Homo </a:t>
            </a:r>
            <a:r>
              <a:rPr lang="pl-PL" dirty="0" err="1" smtClean="0"/>
              <a:t>digital</a:t>
            </a:r>
            <a:r>
              <a:rPr lang="pl-PL" dirty="0" smtClean="0"/>
              <a:t> – człowiek cyfrowy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 smtClean="0"/>
              <a:t>Garry</a:t>
            </a:r>
            <a:r>
              <a:rPr lang="pl-PL" dirty="0" smtClean="0"/>
              <a:t> </a:t>
            </a:r>
            <a:r>
              <a:rPr lang="pl-PL" dirty="0" err="1" smtClean="0"/>
              <a:t>Small</a:t>
            </a:r>
            <a:r>
              <a:rPr lang="pl-PL" dirty="0" smtClean="0"/>
              <a:t> w swojej książce </a:t>
            </a:r>
            <a:r>
              <a:rPr lang="en-US" dirty="0"/>
              <a:t>„</a:t>
            </a:r>
            <a:r>
              <a:rPr lang="en-US" dirty="0" err="1"/>
              <a:t>iBrain</a:t>
            </a:r>
            <a:r>
              <a:rPr lang="en-US" dirty="0"/>
              <a:t>: Surviving the Technological Alteration of the Modern Mind</a:t>
            </a:r>
            <a:r>
              <a:rPr lang="en-US" dirty="0" smtClean="0"/>
              <a:t>”</a:t>
            </a:r>
            <a:r>
              <a:rPr lang="pl-PL" dirty="0" smtClean="0"/>
              <a:t> twierdzi, że towarzyszy nam ewolucyjny przełom. Homo sapiens „ewoluuje” w „homo </a:t>
            </a:r>
            <a:r>
              <a:rPr lang="pl-PL" dirty="0" err="1" smtClean="0"/>
              <a:t>digital</a:t>
            </a:r>
            <a:r>
              <a:rPr lang="pl-PL" dirty="0" smtClean="0"/>
              <a:t>”.</a:t>
            </a:r>
          </a:p>
          <a:p>
            <a:r>
              <a:rPr lang="pl-PL" dirty="0" smtClean="0"/>
              <a:t>Do funkcjonowania w społeczeństwie, zaspakajania swoich potrzeb, budowania i wyrażania swojej tożsamości potrzebujemy nowych technologii.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Wsparcie czy zagrożenie?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Niewątpliwie nowe technologie silnie oddziałują na kształtowanie, rozwój oraz funkcjonowanie osoby</a:t>
            </a:r>
          </a:p>
          <a:p>
            <a:r>
              <a:rPr lang="pl-PL" dirty="0" smtClean="0"/>
              <a:t>Potencjalnie są silnym wsparciem</a:t>
            </a:r>
          </a:p>
          <a:p>
            <a:r>
              <a:rPr lang="pl-PL" dirty="0" smtClean="0"/>
              <a:t>Można zaryzykować stwierdzeniem, że niekiedy, ich wykorzystywanie, jest wręcz koniecznością </a:t>
            </a:r>
          </a:p>
          <a:p>
            <a:r>
              <a:rPr lang="pl-PL" dirty="0" smtClean="0"/>
              <a:t>Jeżeli nie zaryzykujemy takim stwierdzeniem, to zjawisko implementacji nowych technologii możemy bezpiecznie nazwać racjonalnym działaniem na rzecz zwiększania wydajności naszych działań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1247</Words>
  <Application>Microsoft Office PowerPoint</Application>
  <PresentationFormat>Pokaz na ekranie (4:3)</PresentationFormat>
  <Paragraphs>133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Nowe technologie </vt:lpstr>
      <vt:lpstr>Nowe technologie – czym są? </vt:lpstr>
      <vt:lpstr>Nowe technologie – nie takie nowe.</vt:lpstr>
      <vt:lpstr>Nowe technologie -nowe standardy</vt:lpstr>
      <vt:lpstr>Rzeczywistość – nie ma wyboru.</vt:lpstr>
      <vt:lpstr>Marc Prensky</vt:lpstr>
      <vt:lpstr>Slajd 7</vt:lpstr>
      <vt:lpstr>Homo digital – człowiek cyfrowy</vt:lpstr>
      <vt:lpstr>Wsparcie czy zagrożenie?</vt:lpstr>
      <vt:lpstr>Slajd 10</vt:lpstr>
      <vt:lpstr>Jak wyobrażamy sobie młodego człowieka korzystającego z tych wszystkich „ dobrodziejstw”?</vt:lpstr>
      <vt:lpstr>Slajd 12</vt:lpstr>
      <vt:lpstr>Skąd takie skojarzenia – badania w Bydgoszczy.</vt:lpstr>
      <vt:lpstr>Jak często młodzież korzysta z komputera…</vt:lpstr>
      <vt:lpstr>Ile czasu młodzież poświęca przed komputerem w ciągu dnia…</vt:lpstr>
      <vt:lpstr>Na co młodzież poświęca czas przed komputerem…</vt:lpstr>
      <vt:lpstr>Jak często młodzież gra w G R Y…</vt:lpstr>
      <vt:lpstr>Wsparcie czy zagrożenie?</vt:lpstr>
      <vt:lpstr>Zagrożenia związane nadużywaniem komputera</vt:lpstr>
      <vt:lpstr>Czynniki zwiększające prawdopodobieństwo nadmiernego korzystania z nowych technologii</vt:lpstr>
      <vt:lpstr>Korzyści i zagrożenia jako sytuacja ryzykowna.</vt:lpstr>
      <vt:lpstr>Tak różne, a tak podobne</vt:lpstr>
      <vt:lpstr>Fazy rozwijania się uzależnienia</vt:lpstr>
      <vt:lpstr>Faza eksperymentowania</vt:lpstr>
      <vt:lpstr>Faza eksperymentowania – dwa scenariusze</vt:lpstr>
      <vt:lpstr>Faza nadużywania</vt:lpstr>
      <vt:lpstr>Faza nadużywania</vt:lpstr>
      <vt:lpstr>Faza uzależnienia</vt:lpstr>
      <vt:lpstr>Rzeczy, o których powinniśmy pamiętać.</vt:lpstr>
      <vt:lpstr>Świat młodych</vt:lpstr>
      <vt:lpstr>Świat gier</vt:lpstr>
      <vt:lpstr>Jeden z najprężniej wzrastających rynków</vt:lpstr>
      <vt:lpstr>PEGI</vt:lpstr>
      <vt:lpstr>Kryteria PEGI</vt:lpstr>
      <vt:lpstr>GTA V</vt:lpstr>
      <vt:lpstr>POSTAL 2</vt:lpstr>
      <vt:lpstr>MANHUNT 2</vt:lpstr>
      <vt:lpstr>Mortal Kombat</vt:lpstr>
      <vt:lpstr>Nowy świat – świat, który wywraca wartości</vt:lpstr>
      <vt:lpstr>„Pajęczyna marzeń” program edukacyjny dla uczniów</vt:lpstr>
      <vt:lpstr>„ Pajęczyna marzeń”</vt:lpstr>
      <vt:lpstr>Zgłoszenia</vt:lpstr>
      <vt:lpstr>Dziękuje!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Nowe technologie</dc:title>
  <dc:creator>Paweł Szopiński</dc:creator>
  <cp:lastModifiedBy>Paweł Szopiński</cp:lastModifiedBy>
  <cp:revision>33</cp:revision>
  <dcterms:created xsi:type="dcterms:W3CDTF">2016-09-28T19:02:53Z</dcterms:created>
  <dcterms:modified xsi:type="dcterms:W3CDTF">2017-02-24T07:40:01Z</dcterms:modified>
</cp:coreProperties>
</file>