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5" r:id="rId9"/>
    <p:sldId id="266" r:id="rId10"/>
    <p:sldId id="259" r:id="rId11"/>
    <p:sldId id="269" r:id="rId12"/>
    <p:sldId id="268" r:id="rId13"/>
    <p:sldId id="27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1" r:id="rId23"/>
    <p:sldId id="282" r:id="rId24"/>
    <p:sldId id="283" r:id="rId25"/>
    <p:sldId id="284" r:id="rId26"/>
    <p:sldId id="286" r:id="rId27"/>
    <p:sldId id="287" r:id="rId28"/>
    <p:sldId id="288" r:id="rId29"/>
    <p:sldId id="289" r:id="rId30"/>
    <p:sldId id="280" r:id="rId31"/>
    <p:sldId id="279" r:id="rId32"/>
    <p:sldId id="285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13" r:id="rId46"/>
    <p:sldId id="302" r:id="rId47"/>
    <p:sldId id="303" r:id="rId48"/>
    <p:sldId id="304" r:id="rId49"/>
    <p:sldId id="309" r:id="rId50"/>
    <p:sldId id="305" r:id="rId51"/>
    <p:sldId id="306" r:id="rId52"/>
    <p:sldId id="307" r:id="rId53"/>
    <p:sldId id="308" r:id="rId54"/>
    <p:sldId id="310" r:id="rId55"/>
    <p:sldId id="311" r:id="rId56"/>
    <p:sldId id="312" r:id="rId57"/>
    <p:sldId id="314" r:id="rId5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23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459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5816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566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6585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487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810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398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0635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375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321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DF46E-7643-46D3-A09C-709233EB7477}" type="datetimeFigureOut">
              <a:rPr lang="pl-PL" smtClean="0"/>
              <a:t>2017-02-23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2111E-CE97-4727-AD39-8939E3F0A4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532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02888" y="312235"/>
            <a:ext cx="10571356" cy="2810106"/>
          </a:xfrm>
        </p:spPr>
        <p:txBody>
          <a:bodyPr>
            <a:normAutofit/>
          </a:bodyPr>
          <a:lstStyle/>
          <a:p>
            <a:r>
              <a:rPr lang="pl-PL" sz="3600" dirty="0" smtClean="0"/>
              <a:t>Badania nad  </a:t>
            </a:r>
            <a:r>
              <a:rPr lang="pl-PL" sz="3600" dirty="0" smtClean="0"/>
              <a:t>cyberprzemocą oraz fonoholizmem w szkołach powiatu nakielskiego, w których organem prowadzącym jest Starostwo </a:t>
            </a:r>
            <a:r>
              <a:rPr lang="pl-PL" sz="3600" dirty="0" smtClean="0"/>
              <a:t>Powiatu Nakielskiego</a:t>
            </a:r>
            <a:br>
              <a:rPr lang="pl-PL" sz="3600" dirty="0" smtClean="0"/>
            </a:br>
            <a:r>
              <a:rPr lang="pl-PL" sz="3600" dirty="0"/>
              <a:t/>
            </a:r>
            <a:br>
              <a:rPr lang="pl-PL" sz="3600" dirty="0"/>
            </a:br>
            <a:r>
              <a:rPr lang="pl-PL" sz="2800" dirty="0" smtClean="0"/>
              <a:t>czas przeprowadzonych badań: 2015 </a:t>
            </a: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8420" y="3389971"/>
            <a:ext cx="11820291" cy="3144644"/>
          </a:xfrm>
        </p:spPr>
        <p:txBody>
          <a:bodyPr>
            <a:normAutofit/>
          </a:bodyPr>
          <a:lstStyle/>
          <a:p>
            <a:r>
              <a:rPr lang="pl-PL" dirty="0"/>
              <a:t>p</a:t>
            </a:r>
            <a:r>
              <a:rPr lang="pl-PL" dirty="0" smtClean="0"/>
              <a:t>rzeprowadzenie badań: Centrum Doradztwa i Badań Społecznych „</a:t>
            </a:r>
            <a:r>
              <a:rPr lang="pl-PL" dirty="0" err="1" smtClean="0"/>
              <a:t>Socjogram</a:t>
            </a:r>
            <a:r>
              <a:rPr lang="pl-PL" dirty="0" smtClean="0"/>
              <a:t>” oraz Wydział Nauk Społecznych Uniwersytetu Gdańskiego, w ramach projektu: Dbam o swój </a:t>
            </a:r>
            <a:r>
              <a:rPr lang="pl-PL" dirty="0" err="1" smtClean="0"/>
              <a:t>z@sięg</a:t>
            </a:r>
            <a:r>
              <a:rPr lang="pl-PL" dirty="0" smtClean="0"/>
              <a:t>.</a:t>
            </a:r>
          </a:p>
          <a:p>
            <a:endParaRPr lang="pl-PL" dirty="0"/>
          </a:p>
          <a:p>
            <a:r>
              <a:rPr lang="pl-PL" dirty="0" smtClean="0"/>
              <a:t>zlecenie i organizacja badania: Zarząd Powiatu Nakielskiego</a:t>
            </a:r>
          </a:p>
          <a:p>
            <a:endParaRPr lang="pl-PL" dirty="0"/>
          </a:p>
          <a:p>
            <a:r>
              <a:rPr lang="pl-PL" dirty="0" smtClean="0"/>
              <a:t>pracowanie badań: Powiatowa Poradnia </a:t>
            </a:r>
            <a:r>
              <a:rPr lang="pl-PL" dirty="0" err="1" smtClean="0"/>
              <a:t>Pschologiczno</a:t>
            </a:r>
            <a:r>
              <a:rPr lang="pl-PL" dirty="0" smtClean="0"/>
              <a:t>-Pedagogiczna w Nakle nad Notecią z Filią w Szubinie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617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81765" cy="1325563"/>
          </a:xfrm>
        </p:spPr>
        <p:txBody>
          <a:bodyPr>
            <a:normAutofit fontScale="90000"/>
          </a:bodyPr>
          <a:lstStyle/>
          <a:p>
            <a:r>
              <a:rPr lang="pl-PL" sz="4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c.d. Opinia </a:t>
            </a:r>
            <a:r>
              <a:rPr lang="pl-PL" sz="4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młodych ludzi wobec możliwości uzależnienia się od korzystania z Internetu i telefonu komórkowego</a:t>
            </a:r>
            <a:r>
              <a:rPr lang="pl-PL" sz="4000" b="1" dirty="0" smtClean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308302"/>
            <a:ext cx="10726271" cy="4549698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przestrzeni ostatnich dwóch lat wyniki w nauce u młodzieży: zdecydowanie się pogorszyły u 4,8%, nieco się pogorszyły u 23%, nie zmieniły się u 34,9%, nieco się polepszyły u 29,3% i zdecydowanie się polepszyły u 8,2%,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Aż 54,9% ankietowanych uważa, że to, jak często i jak długo korzystają z telefonu komórkowego i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internetu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nie ma wpływu na osiągane wyniki, natomiast 25,9% przyznaje, że korzystanie z telefonu komórkowego i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internetu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powoduje, że mają mniej czasu na naukę.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2612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27410" y="2394647"/>
            <a:ext cx="10515600" cy="1325563"/>
          </a:xfrm>
        </p:spPr>
        <p:txBody>
          <a:bodyPr/>
          <a:lstStyle/>
          <a:p>
            <a:pPr algn="ctr"/>
            <a:r>
              <a:rPr lang="pl-PL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Uzależnienie od środków psychoaktywnych a uzależnienia od czynności (tzw. behawioralne)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140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007219"/>
            <a:ext cx="10515600" cy="48507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Zestawienie odpowiedzi, wg największej wartości procentowej, przy wskazaniu – </a:t>
            </a:r>
            <a:r>
              <a:rPr lang="pl-PL" i="1" u="sng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pełni szkodliwe:</a:t>
            </a:r>
          </a:p>
          <a:p>
            <a:r>
              <a:rPr lang="pl-PL" dirty="0">
                <a:latin typeface="+mj-lt"/>
                <a:cs typeface="Times New Roman" panose="02020603050405020304" pitchFamily="18" charset="0"/>
              </a:rPr>
              <a:t>d</a:t>
            </a:r>
            <a:r>
              <a:rPr lang="pl-PL" dirty="0" smtClean="0">
                <a:latin typeface="+mj-lt"/>
                <a:cs typeface="Times New Roman" panose="02020603050405020304" pitchFamily="18" charset="0"/>
              </a:rPr>
              <a:t>opalacze – 72,8%,</a:t>
            </a:r>
          </a:p>
          <a:p>
            <a:r>
              <a:rPr lang="pl-PL" dirty="0">
                <a:latin typeface="+mj-lt"/>
                <a:cs typeface="Times New Roman" panose="02020603050405020304" pitchFamily="18" charset="0"/>
              </a:rPr>
              <a:t>n</a:t>
            </a:r>
            <a:r>
              <a:rPr lang="pl-PL" dirty="0" smtClean="0">
                <a:latin typeface="+mj-lt"/>
                <a:cs typeface="Times New Roman" panose="02020603050405020304" pitchFamily="18" charset="0"/>
              </a:rPr>
              <a:t>arkotyki – 66%,</a:t>
            </a:r>
          </a:p>
          <a:p>
            <a:r>
              <a:rPr lang="pl-PL" dirty="0">
                <a:latin typeface="+mj-lt"/>
                <a:cs typeface="Times New Roman" panose="02020603050405020304" pitchFamily="18" charset="0"/>
              </a:rPr>
              <a:t>p</a:t>
            </a:r>
            <a:r>
              <a:rPr lang="pl-PL" dirty="0" smtClean="0">
                <a:latin typeface="+mj-lt"/>
                <a:cs typeface="Times New Roman" panose="02020603050405020304" pitchFamily="18" charset="0"/>
              </a:rPr>
              <a:t>apierosy – 47,4%</a:t>
            </a:r>
          </a:p>
          <a:p>
            <a:r>
              <a:rPr lang="pl-PL" dirty="0">
                <a:latin typeface="+mj-lt"/>
                <a:cs typeface="Times New Roman" panose="02020603050405020304" pitchFamily="18" charset="0"/>
              </a:rPr>
              <a:t>a</a:t>
            </a:r>
            <a:r>
              <a:rPr lang="pl-PL" dirty="0" smtClean="0">
                <a:latin typeface="+mj-lt"/>
                <a:cs typeface="Times New Roman" panose="02020603050405020304" pitchFamily="18" charset="0"/>
              </a:rPr>
              <a:t>lkohol – 46,4%</a:t>
            </a:r>
          </a:p>
          <a:p>
            <a:r>
              <a:rPr lang="pl-PL" dirty="0" smtClean="0">
                <a:latin typeface="+mj-lt"/>
                <a:cs typeface="Times New Roman" panose="02020603050405020304" pitchFamily="18" charset="0"/>
              </a:rPr>
              <a:t>…..</a:t>
            </a:r>
          </a:p>
          <a:p>
            <a:r>
              <a:rPr lang="pl-PL" dirty="0">
                <a:latin typeface="+mj-lt"/>
                <a:cs typeface="Times New Roman" panose="02020603050405020304" pitchFamily="18" charset="0"/>
              </a:rPr>
              <a:t>g</a:t>
            </a:r>
            <a:r>
              <a:rPr lang="pl-PL" dirty="0" smtClean="0">
                <a:latin typeface="+mj-lt"/>
                <a:cs typeface="Times New Roman" panose="02020603050405020304" pitchFamily="18" charset="0"/>
              </a:rPr>
              <a:t>ranie w gry kom. – 16,7%</a:t>
            </a:r>
          </a:p>
          <a:p>
            <a:r>
              <a:rPr lang="pl-PL" dirty="0" err="1">
                <a:latin typeface="+mj-lt"/>
                <a:cs typeface="Times New Roman" panose="02020603050405020304" pitchFamily="18" charset="0"/>
              </a:rPr>
              <a:t>i</a:t>
            </a:r>
            <a:r>
              <a:rPr lang="pl-PL" dirty="0" err="1" smtClean="0">
                <a:latin typeface="+mj-lt"/>
                <a:cs typeface="Times New Roman" panose="02020603050405020304" pitchFamily="18" charset="0"/>
              </a:rPr>
              <a:t>nternetu</a:t>
            </a:r>
            <a:r>
              <a:rPr lang="pl-PL" dirty="0" smtClean="0">
                <a:latin typeface="+mj-lt"/>
                <a:cs typeface="Times New Roman" panose="02020603050405020304" pitchFamily="18" charset="0"/>
              </a:rPr>
              <a:t> – 9,4%</a:t>
            </a:r>
          </a:p>
          <a:p>
            <a:r>
              <a:rPr lang="pl-PL" dirty="0">
                <a:latin typeface="+mj-lt"/>
                <a:cs typeface="Times New Roman" panose="02020603050405020304" pitchFamily="18" charset="0"/>
              </a:rPr>
              <a:t>u</a:t>
            </a:r>
            <a:r>
              <a:rPr lang="pl-PL" dirty="0" smtClean="0">
                <a:latin typeface="+mj-lt"/>
                <a:cs typeface="Times New Roman" panose="02020603050405020304" pitchFamily="18" charset="0"/>
              </a:rPr>
              <a:t>żywania telefonu kom. – 6,8%</a:t>
            </a:r>
            <a:endParaRPr lang="pl-PL" dirty="0">
              <a:latin typeface="+mj-lt"/>
            </a:endParaRPr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838200" y="321643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Uzależnienie od środków psychoaktywnych a uzależnienia od czynności (tzw. behawioralne)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94816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45777" y="2664572"/>
            <a:ext cx="10515600" cy="1325563"/>
          </a:xfrm>
        </p:spPr>
        <p:txBody>
          <a:bodyPr>
            <a:normAutofit/>
          </a:bodyPr>
          <a:lstStyle/>
          <a:p>
            <a:r>
              <a:rPr lang="pl-PL" sz="4000" dirty="0" smtClean="0"/>
              <a:t>Świadomość młodzieży na temat cyberprzemocy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52016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4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Świadomość młodzieży na temat cyberprzemocy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343828"/>
            <a:ext cx="11093605" cy="3593868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Blisko 70% młodzieży spotkała się z pojęciem cyberprzemoc i deklaruje, że wie co ono oznacza.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Dla 12% badanych pojęcie cyberprzemocy jest znane, jednak nie potrafią dokładnie wskazać co dokładnie ono oznacza.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Natomiast dla 18% ankietowanej młodzieży to opisywane zjawisko jest im nie znane. 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118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1674" y="2655388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Młodzież – ofiarą cyberprzemocy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3375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3858" y="101793"/>
            <a:ext cx="10515600" cy="1325563"/>
          </a:xfrm>
        </p:spPr>
        <p:txBody>
          <a:bodyPr/>
          <a:lstStyle/>
          <a:p>
            <a:r>
              <a:rPr lang="pl-PL" dirty="0" smtClean="0"/>
              <a:t>Młodzież – ofiarą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3023" y="1654644"/>
            <a:ext cx="11968977" cy="521877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robiono Tobie zdjęcie, bądź kręcono film bez Twojego pozwolenia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pl-PL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24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40,8%; tak, ale tylko 1 raz – 12,4%, tak, 2-3 razy – 15,1%; tak, więcej niż 3 razy – 21,8%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publikowano Twoje zdjęcia bądź filmy bez pozwolenia w celu ośmieszenia Cię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77%; tak, ale tylko 1 raz – 9,7%, tak, ale 2-3 razy – 5,3%, tak, więcej niż 3 razy – 3,7%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>
              <a:lnSpc>
                <a:spcPct val="107000"/>
              </a:lnSpc>
              <a:spcAft>
                <a:spcPts val="800"/>
              </a:spcAft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podszywano się pod Ciebie i działano na Twoją niekorzyść (np. dokonywano wpisów za Ciebie, wysyłano sms za Ciebie, korzystano z nie Twoich kont na portalach społecznościowych, włamywano się na bloga bądź do Twojej skrzynki e-mail)?</a:t>
            </a: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74,7%, tak, ale tylko 1 raz – 12,4%; tak, 2-3 razy – 5,8%; tak, więcej niż 3 razy –2,7%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3000" dirty="0" smtClean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606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10515600" cy="1210236"/>
          </a:xfrm>
        </p:spPr>
        <p:txBody>
          <a:bodyPr/>
          <a:lstStyle/>
          <a:p>
            <a:r>
              <a:rPr lang="pl-PL" dirty="0" smtClean="0"/>
              <a:t>c.d. Młodzież – ofiarą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7629" y="1972887"/>
            <a:ext cx="11086171" cy="4351338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400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byłeś </a:t>
            </a:r>
            <a:r>
              <a:rPr lang="pl-PL" sz="2400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hejtowany</a:t>
            </a:r>
            <a:r>
              <a:rPr lang="pl-PL" sz="2400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w </a:t>
            </a:r>
            <a:r>
              <a:rPr lang="pl-PL" sz="2400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internecie</a:t>
            </a:r>
            <a:r>
              <a:rPr lang="pl-PL" sz="2400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czyli czy otrzymywałeś obraźliwe wiadomości, wypisy na chatach, forach, portalach społecznościowych?</a:t>
            </a:r>
            <a:endParaRPr lang="pl-PL" sz="20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60,5%; tak, ale tylko 1 raz – 12,8%; tak, 2-3 razy – 9,4%; tak, więcej niż 3 razy – 11,9%</a:t>
            </a:r>
            <a:endParaRPr lang="pl-PL" sz="20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400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prowokowano lub atakowano Cię przy jednoczesnym dokumentowaniu zdarzenia za pomocą filmu lub zdjęć?</a:t>
            </a:r>
            <a:endParaRPr lang="pl-PL" sz="20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83,8%; tak, ale tylko 1 raz – 6%; tak, 2-3 razy – 4,9%; tak, więcej niż 3 razy – 1,4%</a:t>
            </a:r>
            <a:endParaRPr lang="pl-PL" sz="20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3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201707"/>
            <a:ext cx="10515600" cy="1237128"/>
          </a:xfrm>
        </p:spPr>
        <p:txBody>
          <a:bodyPr/>
          <a:lstStyle/>
          <a:p>
            <a:r>
              <a:rPr lang="pl-PL" dirty="0" smtClean="0"/>
              <a:t>c.d. Młodzież – ofiarą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2729" y="1825625"/>
            <a:ext cx="11031071" cy="4731292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nękano Cię poprzez uporczywe wysyłanie do Ciebie 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sms-ów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73,6%; tak, ale tylko 1 raz – 13,3%; tak, 2-3 razy – 4,8%, tak, więcej niż 3 razy – 4,3%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byłeś świadkiem/ofiarą 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zoogniania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przez kogoś wymiany zdań w 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internecie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tzw. flaming (np. na forach internetowych, portalach społecznościowych) celem rozbicia dyskusji, w której Ty osobiście uczestniczyłeś?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68%; tak, ale tylko 1 raz – 12,4%; tak, 2-3 razy – 7,3%; tak, więcej niż 3 razy – 8,2%.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206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899"/>
          </a:xfrm>
        </p:spPr>
        <p:txBody>
          <a:bodyPr/>
          <a:lstStyle/>
          <a:p>
            <a:r>
              <a:rPr lang="pl-PL" dirty="0" smtClean="0"/>
              <a:t>c.d. Młodzież – ofiarą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4446" y="1597025"/>
            <a:ext cx="11183471" cy="4351338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byłeś ofiarą tzw. 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trollowania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czyli złośliwego wtrącania uwag i opinii niezwiązanych z toczoną w </a:t>
            </a:r>
            <a:r>
              <a:rPr lang="pl-PL" i="1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nternecie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dyskusją? Jawne wypowiadanie pogardliwych słów wobec Ciebie podczas dyskusji w sieci?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63,4%; tak, ale tylko 1 raz – 13,6%; tak, 2-3 razy – 6,1%; tak, więcej niż 3 razy – 11,4%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uwodzono Cię w 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internecie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za pomocą portali randkowych i innych serwisów towarzyskich?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75,9%; tak, ale tylko 1 raz – 7,5%; tak, 2-3 razy – 5,3%; tak, więcej niż 3 razy – 5,6%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893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0517" y="1115122"/>
            <a:ext cx="10348332" cy="4594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b="1" i="0" dirty="0" smtClean="0">
                <a:solidFill>
                  <a:srgbClr val="272727"/>
                </a:solidFill>
                <a:effectLst/>
                <a:latin typeface="+mj-lt"/>
              </a:rPr>
              <a:t>Próba badawcza:</a:t>
            </a:r>
          </a:p>
          <a:p>
            <a:pPr marL="0" indent="0">
              <a:buNone/>
            </a:pPr>
            <a:endParaRPr lang="pl-PL" sz="2000" b="0" i="0" dirty="0" smtClean="0">
              <a:solidFill>
                <a:srgbClr val="272727"/>
              </a:solidFill>
              <a:effectLst/>
              <a:latin typeface="+mj-lt"/>
            </a:endParaRPr>
          </a:p>
          <a:p>
            <a:r>
              <a:rPr lang="pl-PL" b="0" i="0" dirty="0" smtClean="0">
                <a:solidFill>
                  <a:srgbClr val="272727"/>
                </a:solidFill>
                <a:effectLst/>
                <a:latin typeface="+mj-lt"/>
              </a:rPr>
              <a:t>część jakościowa: młodzież szkół powiatu nakielskiego, których organem prowadzącym jest Starostwo Powiatu Nakielskiego, młodzież gimnazjalna w wieku 13-16 lat oraz młodzież szkół ponadgimnazjalnych w wieku 16-20 lat;</a:t>
            </a:r>
          </a:p>
          <a:p>
            <a:r>
              <a:rPr lang="pl-PL" b="0" i="0" dirty="0" smtClean="0">
                <a:solidFill>
                  <a:srgbClr val="272727"/>
                </a:solidFill>
                <a:effectLst/>
                <a:latin typeface="+mj-lt"/>
              </a:rPr>
              <a:t>część ilościowa: </a:t>
            </a:r>
            <a:r>
              <a:rPr lang="pl-PL" b="0" i="0" u="sng" dirty="0" smtClean="0">
                <a:solidFill>
                  <a:srgbClr val="272727"/>
                </a:solidFill>
                <a:effectLst/>
                <a:latin typeface="+mj-lt"/>
              </a:rPr>
              <a:t>młodzież gimnazjalna </a:t>
            </a:r>
            <a:r>
              <a:rPr lang="pl-PL" b="0" i="0" dirty="0" smtClean="0">
                <a:solidFill>
                  <a:srgbClr val="272727"/>
                </a:solidFill>
                <a:effectLst/>
                <a:latin typeface="+mj-lt"/>
              </a:rPr>
              <a:t>(grupa badawcza - </a:t>
            </a:r>
            <a:r>
              <a:rPr lang="pl-PL" b="1" i="0" dirty="0" smtClean="0">
                <a:solidFill>
                  <a:srgbClr val="272727"/>
                </a:solidFill>
                <a:effectLst/>
                <a:latin typeface="+mj-lt"/>
              </a:rPr>
              <a:t>48</a:t>
            </a:r>
            <a:r>
              <a:rPr lang="pl-PL" b="0" i="0" dirty="0" smtClean="0">
                <a:solidFill>
                  <a:srgbClr val="272727"/>
                </a:solidFill>
                <a:effectLst/>
                <a:latin typeface="+mj-lt"/>
              </a:rPr>
              <a:t>), </a:t>
            </a:r>
            <a:r>
              <a:rPr lang="pl-PL" b="0" i="0" u="sng" dirty="0" smtClean="0">
                <a:solidFill>
                  <a:srgbClr val="272727"/>
                </a:solidFill>
                <a:effectLst/>
                <a:latin typeface="+mj-lt"/>
              </a:rPr>
              <a:t>młodzież szkół ponadgimnazjalnych</a:t>
            </a:r>
            <a:r>
              <a:rPr lang="pl-PL" b="0" i="0" dirty="0" smtClean="0">
                <a:solidFill>
                  <a:srgbClr val="272727"/>
                </a:solidFill>
                <a:effectLst/>
                <a:latin typeface="+mj-lt"/>
              </a:rPr>
              <a:t> (grupa badawcza – </a:t>
            </a:r>
            <a:r>
              <a:rPr lang="pl-PL" b="1" i="0" u="sng" dirty="0" smtClean="0">
                <a:solidFill>
                  <a:srgbClr val="272727"/>
                </a:solidFill>
                <a:effectLst/>
                <a:latin typeface="+mj-lt"/>
              </a:rPr>
              <a:t>588</a:t>
            </a:r>
            <a:r>
              <a:rPr lang="pl-PL" b="0" i="0" dirty="0" smtClean="0">
                <a:solidFill>
                  <a:srgbClr val="272727"/>
                </a:solidFill>
                <a:effectLst/>
                <a:latin typeface="+mj-l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2636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8181"/>
          </a:xfrm>
        </p:spPr>
        <p:txBody>
          <a:bodyPr/>
          <a:lstStyle/>
          <a:p>
            <a:r>
              <a:rPr lang="pl-PL" dirty="0" smtClean="0"/>
              <a:t>c.d. Młodzież – ofiarą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9282" y="1981743"/>
            <a:ext cx="11044518" cy="4351338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składano Tobie niemoralne propozycje przez 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67,2%; tak, ale tylko 1 raz – 12,6%; tak, 2-3 razy – 7%; tak, więcej niż 3 razy – 9,4%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otrzymywałeś intymne zdjęcia od innych osób wysyłane przez w 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internecie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bądź przez 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mms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71,3%; tak, ale tylko 1 raz – 9,4%; tak, 2-3 razy – 7,8%; tak, więcej niż 3 razy – 7,5%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6328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Młodzież - ofiarą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6176" y="1825625"/>
            <a:ext cx="11017624" cy="4351338"/>
          </a:xfrm>
        </p:spPr>
        <p:txBody>
          <a:bodyPr>
            <a:normAutofit fontScale="925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próbowano wyłudzić od Ciebie pieniądze przez </a:t>
            </a:r>
            <a:r>
              <a:rPr lang="pl-PL" i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9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83,7%; tak, ale tylko 1 raz – 5,8%; tak, 2-3 razy – 5,3%; tak, więcej niż 3 razy – 3,6%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próbowano wyłudzać, bądź wyłudzono Twoje dane osobiste podszywając się pod inną osobę lub instytucję oraz kierowano na fałszywą stronę w celu kradzieży ważnych poufnych danych, np. pozyskania hasła, danych do karty?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nigdy – 81,6%; tak, ale tylko 1 raz – 7%; tak, 2-3 razy – 4,6%; tak, więcej niż 3 razy – 3,7%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4580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1683" y="2341842"/>
            <a:ext cx="10515600" cy="1325563"/>
          </a:xfrm>
        </p:spPr>
        <p:txBody>
          <a:bodyPr/>
          <a:lstStyle/>
          <a:p>
            <a:pPr algn="ctr"/>
            <a:r>
              <a:rPr lang="pl-PL" dirty="0" smtClean="0"/>
              <a:t>Sprawca cyberprzemocy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028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Sprawcy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9259" y="2054225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Ankietowana młodzież najczęściej wskazywała osoby nieśmiałe i z wyróżniające się zaniżoną samooceną, do grupy wysokiego ryzyka stania się ofiarami cyberprzemocy – 27,6%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Częste wskazywanie wyróżniającej się cechy tj. „lizus”, „skarżypyta”, która może przyczynić się do pozostania ofiarą cyberprzemocy świadczyć może o postrzeganiu zjawiska cyberprzemocy jako sposobie na ukaranie danej osoby, za niepożądane zachowanie wobec sprawcy cyberprzemocy – 21,8%.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Wysoki wskaźnik wyboru odpowiedzi – 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każdy może stać się ofiarą cyberprzemocy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 świadczyć może o wiedzy młodych ludzi, w aspekcie zagrożeń związanych z cyberprzemocą w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internecie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44,6%.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676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Sprawcy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964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36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kiedykolwiek zdarzyło Ci się samemu bądź w grupie innych osób:</a:t>
            </a:r>
            <a:endParaRPr lang="pl-PL" sz="33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9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robić innym osobom zdjęcia bądź nagrywać filmy bez ich pozwolenia? </a:t>
            </a:r>
            <a:endParaRPr lang="pl-PL" sz="25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9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47,6%; tak, 1 raz – 16%; tak, kilka razy – 27,7%,</a:t>
            </a:r>
            <a:endParaRPr lang="pl-PL" sz="25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9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publikować zdjęcia bądź filmy bez pozwolenia innych osób w celu ich ośmieszenia?</a:t>
            </a:r>
            <a:endParaRPr lang="pl-PL" sz="25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9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- 79,9%; tak, 1 raz – 7,5%; tak, kilka razy – 7,1%</a:t>
            </a:r>
            <a:endParaRPr lang="pl-PL" sz="25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9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nękać, straszyć, szantażować innych przez </a:t>
            </a:r>
            <a:r>
              <a:rPr lang="pl-PL" sz="2900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sz="29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/telefon?</a:t>
            </a:r>
            <a:endParaRPr lang="pl-PL" sz="25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9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87,6%; tak, 1 raz – 3,9%; tak, kilka razy – 4,6%</a:t>
            </a:r>
            <a:endParaRPr lang="pl-PL" sz="25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90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Sprawcy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11187"/>
            <a:ext cx="10515600" cy="4065775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podszywać się pod kogoś i działać na kogoś niekorzyść (np. dokonywać wpisów za kogoś, wysyłać sms za kogoś, korzystać z nie swoich kont na portalach społecznościowych, włamywać się na bloga bądź do skrzynki e-mail)?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87,1%; tak, 1 raz – 3,4%; tak, kilka razy – 5,1%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hejtować, czyli wysyłać obraźliwe wiadomości, dokonywać obraźliwych wpisów na chatach, forach, portalach społecznościowych?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71,6%; tak, 1 raz – 10,9%; tak, kilka razy – 12,1%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194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284442"/>
            <a:ext cx="10515600" cy="1325563"/>
          </a:xfrm>
        </p:spPr>
        <p:txBody>
          <a:bodyPr/>
          <a:lstStyle/>
          <a:p>
            <a:r>
              <a:rPr lang="pl-PL" dirty="0" smtClean="0"/>
              <a:t>c.d. Sprawcy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707775"/>
            <a:ext cx="10515600" cy="496196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prowokować lub atakować innych oraz jednoznacznie dokumentować zdarzenie za pomocą filmu lub zdjęć?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87,9%; tak, 1 raz – 4,6%; tak, kilka razy – 3,1%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uporczywie wysyłać do kogoś sms (nękanie za pomocą sms)?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88,6%; tak, 1 raz – 4,9%; tak, kilka razy – 2,9%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8288" indent="-268288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celowo zaogniać wymianę zdań w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internecie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(np. na forach internetowych, portalach społecznościowych) celem rozbicia dyskusji, kłócić się w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internecie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pl-PL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78,2%; tak, 1 raz – 5,6%; tak, kilka razy – 12,1%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pl-PL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pl-PL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5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Sprawcy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054225"/>
            <a:ext cx="10515600" cy="4351338"/>
          </a:xfrm>
        </p:spPr>
        <p:txBody>
          <a:bodyPr>
            <a:normAutofit fontScale="925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trollować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czyli złośliwie wtrącać swoje uwagi i opinie niezwiązane z toczoną w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internecie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dyskusją, jawne wypowiadanie przez Ciebie pogardliwych słów innych podczas dyskusji w sieci?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75,9%; tak, 1 raz – 7,7%; tak, kilka razy – 10,9%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uwodzić innych przez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za pomocą portali randkowych i innych serwisów towarzyskich?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82,5%; tak, 1 raz – 6,3%; tak, kilka razy – 6,5%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317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Sprawcy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składać komuś niemoralne propozycje przez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86,6%; tak, 1 raz – 4,3%; tak, kilka razy – 4,8%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wysyłać intymne zdjęcia do innych osób przez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albo przez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mms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87,9%; tak, 1 raz – 4,1%; tak, kilka razy – 4,1%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606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Sprawcy cyberprzemocy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326341"/>
            <a:ext cx="10515600" cy="4052328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wyłudzić od kogoś pieniądze używając do tego celu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internetu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97,8%; tak, 1 raz – 2%; tak, kilka razy – 2,7%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 wyłudzić od kogoś dane osobiste poprzez podszywanie się pod inną osobę lub instytucję oraz kierowanie na fałszywą stronę?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mi się nie zdarzyło – 90,8%; tak, 1 raz; tak, kilka razy – 2,4%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394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60503" y="2662276"/>
            <a:ext cx="10515600" cy="1325563"/>
          </a:xfrm>
        </p:spPr>
        <p:txBody>
          <a:bodyPr/>
          <a:lstStyle/>
          <a:p>
            <a:pPr algn="ctr"/>
            <a:r>
              <a:rPr lang="pl-PL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Sposób spędzania czasu wolnego – po zajęciach lekcyjnych przez młodzież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741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3694" y="2368737"/>
            <a:ext cx="10515600" cy="1325563"/>
          </a:xfrm>
        </p:spPr>
        <p:txBody>
          <a:bodyPr/>
          <a:lstStyle/>
          <a:p>
            <a:r>
              <a:rPr lang="pl-PL" dirty="0" smtClean="0"/>
              <a:t>Profilaktyka – a cyberprzemoc w szkole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140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899"/>
          </a:xfrm>
        </p:spPr>
        <p:txBody>
          <a:bodyPr/>
          <a:lstStyle/>
          <a:p>
            <a:r>
              <a:rPr lang="pl-PL" dirty="0" smtClean="0"/>
              <a:t>Profilaktyka – a cyberprzemoc w szkole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kiedykolwiek uczestniczyłeś w spotkaniach/lekcjach organizowanych na terenie Twojej szkoły poświęconych zjawisku cyberprzemocy?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3538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 – 44,9%; nie – 55,1%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uważasz, że zajęcia poświęcone zjawisku cyberprzemocy powinny być przeprowadzone w Twojej szkole? </a:t>
            </a:r>
            <a:endParaRPr lang="pl-PL" sz="2400" i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3538" indent="0"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zdecydowanie nie – 8,7%, raczej nie – 29,9%, raczej tak – 33,5%, zdecydowanie tak – 11,4%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965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6153" y="3052481"/>
            <a:ext cx="10515600" cy="61856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Młodzież wobec</a:t>
            </a:r>
            <a:r>
              <a:rPr lang="pl-PL" i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 selfie </a:t>
            </a:r>
            <a:r>
              <a:rPr lang="pl-PL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06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Młodzież wobec - </a:t>
            </a:r>
            <a:r>
              <a:rPr lang="pl-PL" i="1" dirty="0" smtClean="0"/>
              <a:t>selfie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097741"/>
            <a:ext cx="10515600" cy="407922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Jak często robiłeś zdjęcie samemu sobie (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selfie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telefonem komórkowym?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kilkadziesiąt razy dziennie – 5,3%,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kilkanaście raz dziennie – 4,4%,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kilka razy dziennie – 8,8%,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raz dziennie – 4,3%,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kilka razy w tygodniu – 18,2%,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raz na tydzień – 18,9%,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ogóle – 40,1%.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194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Młodzież wobec - </a:t>
            </a:r>
            <a:r>
              <a:rPr lang="pl-PL" i="1" dirty="0" smtClean="0"/>
              <a:t>selfie</a:t>
            </a:r>
            <a:endParaRPr lang="pl-PL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ak często w ciągu ostatnich 7 dni dzieliłeś się z innymi swoimi zdjęciami (selfie) udostępniając je za pomocą różnego rodzaju stron internetowych?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kilkadziesiąt razy dziennie – 3,7%,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kilkanaście razy dziennie – 6,3%,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kilka razy dziennie – 6%,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kilka razy w tygodniu – 12,2%,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raz na tydzień – 19,3%,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ogóle – 28,1%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trudno powiedzieć – 11,6%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388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Młodzież wobec </a:t>
            </a:r>
            <a:r>
              <a:rPr lang="pl-PL" i="1" dirty="0" smtClean="0"/>
              <a:t>– selfie</a:t>
            </a:r>
            <a:endParaRPr lang="pl-PL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963271"/>
            <a:ext cx="10515600" cy="4213692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Zjawisko robienia sobie tzw. zdjęć selfie jest popularnym zjawiskiem wśród badanej młodzieży (blisko 60% - robi sobie takie zdjęcia) potwierdzając ogólnoświatowy trendy takiego komunikowania się.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Młodzież ta (również 60% ankietowanych) wykonuje sobie zdjęcia w celu upublicznienie ich na portalach społecznościowych oraz w celu wysyłania ich sobie nawzajem z pozostałymi znajomymi, rówieśnikami.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 najmniej 16% ankietowanej młodzieży jest uzależnionych od robienia sobie zdjęć </a:t>
            </a:r>
            <a:r>
              <a:rPr lang="pl-PL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selfie 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stopniu ostrym lub chronicznym (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selfitis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zaburzenie psychiczne wg. Amerykańskiego Towarzystwa Psychiatrycznego.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073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4412" y="2931459"/>
            <a:ext cx="10515600" cy="578224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Problem </a:t>
            </a:r>
            <a:r>
              <a:rPr lang="pl-PL" b="1" i="1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sekstigu</a:t>
            </a:r>
            <a:r>
              <a:rPr lang="pl-PL" b="1" i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416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Problem sekstingu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017059"/>
            <a:ext cx="10515600" cy="4159904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masz w telefonie jakieś zdjęcia/filmy bądź wiadomości, które nie chciałbyś, aby oglądali/czytali inni (rodzice, koledzy, znajomi)?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mam bardzo dużo takich zdjęć/filmów/wiadomości – 20,1%,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mam kilka takich zdjęć/filmów – 15,4%,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mam jedno takie zdjęcie/film – 6,5%,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nie mam w ogóle takich zdjęć/filmów – 47,1%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646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Problem sekstingu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299447"/>
            <a:ext cx="10515600" cy="3877516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kiedykolwiek robiłeś sobie zdjęcia bądź filmy intymne i wysyłałeś je do innych osób?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często – 3,4%,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ale sporadycznie – 11,4%,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w ogóle takich zdjęć bądź filmów nie otrzymałem – 85,2%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726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Problem sekstingu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312893"/>
            <a:ext cx="10515600" cy="3864069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kiedykolwiek otrzymałeś od kogoś zdjęcia bądź filmy o charakterze intymnym?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często – 6,3%,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ale sporadycznie – 26,2%,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w ogóle takich zdjęć bądź filmów nie otrzymałem – 67,5%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114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Korzystanie z Internetu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75045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Ponad połowa ankietowanych 51,5% wskazywała, że z </a:t>
            </a:r>
            <a:r>
              <a:rPr lang="pl-PL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nternetu dostępnego w komputerze korzysta codziennie.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Natomiast z </a:t>
            </a:r>
            <a:r>
              <a:rPr lang="pl-PL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nternetu dostępnego w telefonie komórkowym korzysta codziennie jeszcze więcej ankietowanych bo aż 74,5%.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samego telefonu komórkowego codziennie korzysta 91% badanej młodzieży.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Natomiast wysoki wskaźnik wskazań codziennego grania w gry komputerowe 20,2% ankietowanych pozwala stwierdzić, iż ta forma spędzania wolnego czasu stanowi ważny dla nich element codziennej aktywności.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Kilka razy w tygodniu graniu w gry komputerowe poświęca 21,6% ankietowanych. 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497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Problem sekstingu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78423"/>
            <a:ext cx="10515600" cy="3998539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kiedykolwiek ktoś składał Ci przez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bądź telefon komórkowy propozycje, które mógłbyś uznać za niemoralne?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często – 6,8%,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ale sporadycznie – 24,1%,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w ogóle takich propozycji nikt mi nie składał – 69%.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919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Problem sekstingu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353235"/>
            <a:ext cx="10515600" cy="3823728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kiedykolwiek Ty składałeś komuś przez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bądź telefon komórkowy propozycje, które można uznać za niemoralne?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często – 5,4%,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ale sporadycznie – 7,4%,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w ogóle takich propozycji nikt mi nie składał – 87,1%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0229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Problem sekstingu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299447"/>
            <a:ext cx="10515600" cy="3877516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 kiedykolwiek umówiłeś się z kimś nieznajomym poprzez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często – 6,5%,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tak, ale sporadycznie -23,5%,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nie, nigdy nie dochodziło do takich sytuacji – 70,1%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4488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Problem sekstingu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11188"/>
            <a:ext cx="10515600" cy="4065775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Ponad połowa (52,9%) liczba ankietowanej młodzieży przyznaje, iż w swoich telefonach komórkowych archiwizuje zdjęcia/filmy, których nie chciałaby aby zobaczyli inni. Świadczyć może to, iż przechowują w swoich telefonach informacje, zdjęcia, których ujawnienie może skutkować dla nich m.in. wstyd, zażenowanie i poczucie skompromitowania się.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Znaczna grupa respondentów (85,2%) deklaruje, iż ani razu nie robiła sobie intymnych zdjęć/filmów. Natomiast (3,4%) przyznaje, że często robiła sobie tego rodzaju zdjęcia i wysyłała do innych. Osoby te są więc w wysokim stopniu narażona na zagrożenie związane z sekstingiem, czyli wrogim wykorzystaniem ich intymnych zdjęć przez inne osoby w sieci.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353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Problem sekstingu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057399"/>
            <a:ext cx="10515600" cy="4316507"/>
          </a:xfrm>
        </p:spPr>
        <p:txBody>
          <a:bodyPr>
            <a:normAutofit fontScale="925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ile niecałe (15%) pytanych wskazuje, że przynajmniej raz zrobiła sobie intymne zdjęcie i je rozpowszechniła, to zdecydowanie większa grupa badanych (32,5%) otrzymała od innych tego rodzaju zdjęcia/filmy. Podobna ilość badanych (30,9%) potwierdziła, że otrzymało drogą internetową niemoralną propozycję. Mniejsza grupa młodzieży (12,8%) wskazała, że sami byli autorami niemoralnych propozycji w sieci.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Prezentowane powyżej wyniki badania wskazują, że zjawisko sekstingu jest obecne wśród młodzieży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ponagimnazjalnej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w powiecie nakielskiej i nie stanowi marginalnego procentu.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473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05435" y="2086348"/>
            <a:ext cx="10515600" cy="1325563"/>
          </a:xfrm>
        </p:spPr>
        <p:txBody>
          <a:bodyPr/>
          <a:lstStyle/>
          <a:p>
            <a:pPr algn="ctr"/>
            <a:r>
              <a:rPr lang="pl-PL" dirty="0" smtClean="0"/>
              <a:t>Telefon komórkowy w szkole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43985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Telefon komórkowy w szkole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przeważającej większości ankietowana młodzież jest przekonana, iż w szkole do której uczęszczają obowiązują jasne zasady korzystania z telefonu komórkowego (71,3%).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Pomysł całkowitego zakazu korzystania z telefonu komórkowego na terenie szkoły negatywnie ocenia przeszło połowa badanych (57,7%).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użytkowania telefonu komórkowego w trakcie trwania lekcji w celach prywatnych przyznaje się 72,9% młodzieży (w tym bardzo często – deklaruje 17,8%). </a:t>
            </a:r>
            <a:endParaRPr lang="pl-PL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93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Telefon komórkowy w szkole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Nauczycielom, zdaniem ankietowanej młodzieży, również zdarza się użytkować telefon komórkowy w celach prywatnych podczas zajęć lekcyjnych (75,8%, w tym jeden raz – 16,2%, 2-3 razy – 29,4%, 4-10 razy – 15,1%, więcej niż 10 razy – 15,1%). 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Swoją wiedzę na temat użytkowania urządzeń mobilnych (laptop, tablet, tel. komórkowy) ankietowana młodzież ocenia, w porównaniu do wiedzy Twoich rodziców jako większą (72,7%). Takie przekonanie świadczyć może, iż dla ankietowanej młodzieży rodzice nie są autorytetem i źródłem wiedzy na temat urządzeń mobilnych, ale i przez to nie sprawują w wysokim stopniu kontroli nad korzystaniem z tych urządzeń przez młodzież</a:t>
            </a:r>
            <a:r>
              <a:rPr lang="pl-PL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07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Telefon komórkowy w szkole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spóźniania się na zajęcia lekcyjne, z powodu korzystania z telefonu komórkowego w domu przed wyjściem do szkoły przyznaje się 13,5% ankietowanej młodzieży. Nadmierne korzystanie z telefonu/komputera/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internetu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w domu przez ankietowaną młodzież przyczynia się ponadto do niewywiązywania się z obowiązków szkolnych u 41,9% badanych. Natomiast 41,4% młodzieży z tego powodu jest często niewyspana na zajęciach lekcyjnych.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Blisko 16% ankietowanych przyznaje, iż często/bardzo często na zajęciach lekcyjnych w szkole są nieprzygotowani z powodu nadmiernego korzystania z telefonu/komputera/Internetu w domu.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Niespełna 19% badanej młodzieży stwierdziła, iż uczestniczyła w konfliktach z rówieśnikami z powodu korzystanie przez nich z telefonu komórkowego. 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653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1306" y="2167030"/>
            <a:ext cx="10515600" cy="1325563"/>
          </a:xfrm>
        </p:spPr>
        <p:txBody>
          <a:bodyPr/>
          <a:lstStyle/>
          <a:p>
            <a:pPr algn="ctr"/>
            <a:r>
              <a:rPr lang="pl-PL" dirty="0" smtClean="0"/>
              <a:t>Fonoholizm wśród młodzieży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454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Inne formy aktywności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398494"/>
            <a:ext cx="10515600" cy="5459506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4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odpowiedzi, na temat częstotliwości wykonywania danych czynności:</a:t>
            </a:r>
            <a:endParaRPr lang="pl-PL" sz="33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4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spotykania ze znajomymi – codziennie – wskazało 43,5% ankietowanej młodzieży, kilka razy w tygodniu spotyka się 38,8%,</a:t>
            </a:r>
            <a:endParaRPr lang="pl-PL" sz="33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4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czas spędzony z rodziną – codziennie – wskazało 71,4%, kilka razy w tygodniu – 17,2%, raz w tygodniu, </a:t>
            </a:r>
            <a:endParaRPr lang="pl-PL" sz="33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4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czytanie książek – codziennie wskazało 7,5%, kilka razy w tygodniu 9,5%, raz w tygodniu 6,8%,</a:t>
            </a:r>
            <a:endParaRPr lang="pl-PL" sz="33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4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uprawianie sportu codziennie wskazało 24,1%, kilka razy w tygodniu 46,3%, raz w tygodniu 8,2%,</a:t>
            </a:r>
            <a:endParaRPr lang="pl-PL" sz="33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4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pisania wierszy i opowiadań jako zajęcie wykonywane codziennie wskazało zaledwie 2,9%, kilka razy w tygodniu 2,9%, raz w tygodniu 2%,</a:t>
            </a:r>
            <a:endParaRPr lang="pl-PL" sz="33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4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odwiedzanie galerii handlowych codziennie wskazało 2%, kilka razy w tygodniu 0,9%, raz w tygodniu 1,4%, kilka razy w miesiącu 10,9%, raz na miesiąc 25%.</a:t>
            </a:r>
            <a:endParaRPr lang="pl-PL" sz="33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322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Fonoholizm wśród młodzieży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097741"/>
            <a:ext cx="10515600" cy="4079222"/>
          </a:xfrm>
        </p:spPr>
        <p:txBody>
          <a:bodyPr/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Blisko 40% ankietowanych nie wyobraża sobie życia codziennego przez używania telefonu komórkowego.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Dla większości badanych 53,2% telefon komórkowy jest tak ważnym narzędziem codziennej komunikacji, że mają go zawsze przy sobie, nawet wtedy, kiedy kładą się spać i kiedy wstają z łóżka.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Niespełna 15% ankietowanej młodzieży przez innych jest kojarzona jako osoba, która nie rozstaje się telefonem komórkowym.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24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Fonoholizm wśród młodzieży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Blisko 42% młodych ludzi odpowiadających na pytania przyznało, iż są zawsze dostępni „pod telefonem”.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sytuacji, gdy telefon zostanie nie zabrany ze sobą (np. wychodząc z domu) blisko 32% badanych stwierdziło, iż zrobią wszystko, by go ponownie mieć przy sobie.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telefonem „przy sobie” czuje się bardziej bezpiecznie 45,8% ankietowanych.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Niepokój z powodu braku telefonu „przy sobie”, bądź z powodu rozładowanej baterii telefonu deklaruje 39,3% badanej młodzieży</a:t>
            </a:r>
            <a:r>
              <a:rPr lang="pl-PL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750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Fonoholizm wśród młodzieży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91871"/>
            <a:ext cx="10515600" cy="3985092"/>
          </a:xfrm>
        </p:spPr>
        <p:txBody>
          <a:bodyPr/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Dla 30,2% ankietowanych czuje się pozbawiona czegoś ważnego w sytuacji, w której nie mogą mieć kontaktu telefonicznego ze znajomymi.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sytuacji, w której zaistniej możliwość korzystania z telefonu komórkowego i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internetu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niezależnie od sytuacji i czynności jakie trzeba wykonać korzystanie z telefonu i </a:t>
            </a:r>
            <a:r>
              <a:rPr lang="pl-PL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internetu</a:t>
            </a: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byłoby najważniejszą czynnością dla 22,1% ankietowanej młodzieży.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42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Fonoholizm wśród młodzieży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272553"/>
            <a:ext cx="10515600" cy="3904410"/>
          </a:xfrm>
        </p:spPr>
        <p:txBody>
          <a:bodyPr/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Wewnętrzną potrzebą odpisania jak najszybciej na sms-e-mail odczuwa blisko 42% badanych.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Baterię zapasową bądź ładowarkę do telefonu nosi przy sobie 43,7% ankietowanych.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sytuacji przebywania w miejscu, gdzie traci się zasięg telefonii komórkowej blisko 25% ankietowanej młodzieży zrobi wszystko, aby ten zasięg zdobyć.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0205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Fonoholizm wśród młodzieży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922929"/>
            <a:ext cx="10515600" cy="4254034"/>
          </a:xfrm>
        </p:spPr>
        <p:txBody>
          <a:bodyPr>
            <a:normAutofit fontScale="92500" lnSpcReduction="20000"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powodu rozproszenia uwagi z powodu natrętnej myśli użycia telefonu nie potrafi się skoncentrować na wykonywanej jednej czynności 25,5% ankietowanej młodzieży.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powodu użytkowania telefonu komórkowego spóźnia się na lekcje 5,7% badanych.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odbierania połączeń telefonu komórkowego w sytuacjach, w których może stwarzać to zagrożenie, np. przejściem dla pieszych, kiedy prowadzi się samochód przyznaje się 19,4% ankietowanych.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Blisko 14,3% badanej młodzieży przyznaje, iż zaniedbuje obowiązki domowe i szkolne, bo telefon pochłania zbyt wiele uwagi.</a:t>
            </a:r>
            <a:endParaRPr lang="pl-PL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68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Fonoholizm wśród młodzieży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ograniczenia realnie (fizycznie) kontaktów z wieloma osobami przez używania telefonu komórkowego przyznaje 8,1% ankietowanych.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Blisko 15% młodzieży uczestniczącej w badaniu przyznała, iż czasem łapią się na tym, że nie wiedzą, jak przebyli drogę z punktu A do punktu B, bo tak bardzo byli zaabsorbowani korzystaniem z telefonu komórkowego.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Zmęczenie przebywaniem non stop w kontakcie z innymi ludzi deklaruje 7,5% ankietowanych.</a:t>
            </a:r>
            <a:endParaRPr lang="pl-PL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60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Fonoholizm wśród młodzieży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Deklarację wyłączenia telefonu komórkowego i bycie niedostępnym dla nikogo odnotowano u 13,9% badanych.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trudności przestania korzystania z telefonu komórkowego, nawet gdy założy się sobie wcześniej limit czasowy przyznaje 16,8%.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uczucia przeciążenia informacjami medialnymi przyznaje 14,5% ankietowanej młodzieży.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Blisko 15% ankietowanej młodzieży podejmuje próby mające na celu ograniczenie korzystania przez nich z telefonu komórkowego.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378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Dziękuję za uwagę: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2455578"/>
            <a:ext cx="3404799" cy="2558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19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c.d.  Inne formy aktywności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chodzenie do teatru, opery bądź wystawy codziennie wskazało 1,4%, kilka razy w tygodniu 0,7%, raz na miesiąc 9,4%, trudno powiedzieć 50,7%,</a:t>
            </a:r>
            <a:endParaRPr lang="pl-PL" sz="20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słuchanie muzyki codziennie 78,9%,</a:t>
            </a:r>
            <a:endParaRPr lang="pl-PL" sz="20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majsterkowanie codziennie 12,8%, raz w tygodniu 8%, raz na miesiąc 8,2%, </a:t>
            </a:r>
            <a:endParaRPr lang="pl-PL" sz="20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zajęcia plastyczne, muzyczne, teatralne codziennie 2,6%, raz w tygodniu 7,5%, trudno powiedzieć 48%,</a:t>
            </a:r>
            <a:endParaRPr lang="pl-PL" sz="20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imprezy, zabawy codziennie 2,7%, raz w tygodniu 14,5%, raz na miesiąc 21,4%,</a:t>
            </a:r>
            <a:endParaRPr lang="pl-PL" sz="20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czas poświęcony na działalności w organizacjach, fundacjach, stowarzyszeniach: tak 31,5%, nie 68,5%.</a:t>
            </a:r>
            <a:endParaRPr lang="pl-PL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7360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49712" y="2528461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Opinia młodych ludzi wobec możliwości uzależnienia się od korzystania z Internetu </a:t>
            </a:r>
            <a:br>
              <a:rPr lang="pl-PL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telefonu komórkowego</a:t>
            </a:r>
            <a:r>
              <a:rPr lang="pl-PL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l-PL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2016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199" y="405467"/>
            <a:ext cx="11008659" cy="1325563"/>
          </a:xfrm>
        </p:spPr>
        <p:txBody>
          <a:bodyPr>
            <a:normAutofit fontScale="90000"/>
          </a:bodyPr>
          <a:lstStyle/>
          <a:p>
            <a:r>
              <a:rPr lang="pl-PL" sz="40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Opinia młodych </a:t>
            </a:r>
            <a:r>
              <a:rPr lang="pl-PL" sz="4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ludzi wobec możliwości uzależnienia się od korzystania z Internetu i telefonu komórkowego</a:t>
            </a:r>
            <a:r>
              <a:rPr lang="pl-PL" sz="4000" b="1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0059" y="2529134"/>
            <a:ext cx="11351941" cy="4441361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zdecydowanej większości młodzi ludzie są przekonani, iż można się uzależnić od korzystania z telefonu komórkowego (blisko 70%).</a:t>
            </a:r>
            <a:endParaRPr lang="pl-PL" sz="20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Jak się okazuje swoje przekonania opierają na obserwacji swoich znajomych/rówieśników, którzy z ich obserwacji są uzależnieni od używania telefonu komórkowego. Blisko 63% ankietowanych wskazuje, iż zna osobiście od 1 do 5 osób, które są uzależnione od używania telefonu komórkowego.</a:t>
            </a:r>
            <a:endParaRPr 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190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39718" cy="1325563"/>
          </a:xfrm>
        </p:spPr>
        <p:txBody>
          <a:bodyPr>
            <a:normAutofit/>
          </a:bodyPr>
          <a:lstStyle/>
          <a:p>
            <a:r>
              <a:rPr lang="pl-PL" sz="36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c.d. Opinia </a:t>
            </a:r>
            <a:r>
              <a:rPr lang="pl-PL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młodych ludzi wobec możliwości uzależnienia się od korzystania z Internetu i telefonu komórkowego</a:t>
            </a:r>
            <a:r>
              <a:rPr lang="pl-PL" sz="3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326341"/>
            <a:ext cx="10515600" cy="414169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Blisko 70% ankietowanej młodzieży uważa że nie są uzależnieni od użytkowania telefonu komórkowego. Natomiast 23,6% ankietowanych twierdzi, że ich użytkowanie telefonu ma znamiona nadużywania i uzależnienia.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przeważającej większości młodzież jest przekonana, iż dzieci i młodzież jest bardziej narażona na uzależnienie się od używania telefonu, uważa tak blisko 72% badanych. </a:t>
            </a:r>
            <a:endParaRPr lang="pl-PL" sz="24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2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3861</Words>
  <Application>Microsoft Office PowerPoint</Application>
  <PresentationFormat>Panoramiczny</PresentationFormat>
  <Paragraphs>245</Paragraphs>
  <Slides>57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57</vt:i4>
      </vt:variant>
    </vt:vector>
  </HeadingPairs>
  <TitlesOfParts>
    <vt:vector size="65" baseType="lpstr">
      <vt:lpstr>Arial</vt:lpstr>
      <vt:lpstr>Arial Narrow</vt:lpstr>
      <vt:lpstr>Calibri</vt:lpstr>
      <vt:lpstr>Calibri Light</vt:lpstr>
      <vt:lpstr>Symbol</vt:lpstr>
      <vt:lpstr>Times New Roman</vt:lpstr>
      <vt:lpstr>Wingdings</vt:lpstr>
      <vt:lpstr>Motyw pakietu Office</vt:lpstr>
      <vt:lpstr>Badania nad  cyberprzemocą oraz fonoholizmem w szkołach powiatu nakielskiego, w których organem prowadzącym jest Starostwo Powiatu Nakielskiego  czas przeprowadzonych badań: 2015 </vt:lpstr>
      <vt:lpstr>Prezentacja programu PowerPoint</vt:lpstr>
      <vt:lpstr>Sposób spędzania czasu wolnego – po zajęciach lekcyjnych przez młodzież</vt:lpstr>
      <vt:lpstr>Korzystanie z Internetu</vt:lpstr>
      <vt:lpstr>Inne formy aktywności</vt:lpstr>
      <vt:lpstr>c.d.  Inne formy aktywności</vt:lpstr>
      <vt:lpstr>Opinia młodych ludzi wobec możliwości uzależnienia się od korzystania z Internetu  i telefonu komórkowego. </vt:lpstr>
      <vt:lpstr>Opinia młodych ludzi wobec możliwości uzależnienia się od korzystania z Internetu i telefonu komórkowego.</vt:lpstr>
      <vt:lpstr>c.d. Opinia młodych ludzi wobec możliwości uzależnienia się od korzystania z Internetu i telefonu komórkowego.</vt:lpstr>
      <vt:lpstr>c.d. Opinia młodych ludzi wobec możliwości uzależnienia się od korzystania z Internetu i telefonu komórkowego.</vt:lpstr>
      <vt:lpstr>Uzależnienie od środków psychoaktywnych a uzależnienia od czynności (tzw. behawioralne)</vt:lpstr>
      <vt:lpstr>Uzależnienie od środków psychoaktywnych a uzależnienia od czynności (tzw. behawioralne)</vt:lpstr>
      <vt:lpstr>Świadomość młodzieży na temat cyberprzemocy</vt:lpstr>
      <vt:lpstr>Świadomość młodzieży na temat cyberprzemocy</vt:lpstr>
      <vt:lpstr>Młodzież – ofiarą cyberprzemocy</vt:lpstr>
      <vt:lpstr>Młodzież – ofiarą cyberprzemocy</vt:lpstr>
      <vt:lpstr>c.d. Młodzież – ofiarą cyberprzemocy</vt:lpstr>
      <vt:lpstr>c.d. Młodzież – ofiarą cyberprzemocy</vt:lpstr>
      <vt:lpstr>c.d. Młodzież – ofiarą cyberprzemocy</vt:lpstr>
      <vt:lpstr>c.d. Młodzież – ofiarą cyberprzemocy</vt:lpstr>
      <vt:lpstr>c.d. Młodzież - ofiarą cyberprzemocy</vt:lpstr>
      <vt:lpstr>Sprawca cyberprzemocy</vt:lpstr>
      <vt:lpstr>Sprawcy cyberprzemocy</vt:lpstr>
      <vt:lpstr>c.d. Sprawcy cyberprzemocy</vt:lpstr>
      <vt:lpstr>c.d. Sprawcy cyberprzemocy</vt:lpstr>
      <vt:lpstr>c.d. Sprawcy cyberprzemocy</vt:lpstr>
      <vt:lpstr>c.d. Sprawcy cyberprzemocy</vt:lpstr>
      <vt:lpstr>c.d. Sprawcy cyberprzemocy</vt:lpstr>
      <vt:lpstr>c.d. Sprawcy cyberprzemocy</vt:lpstr>
      <vt:lpstr>Profilaktyka – a cyberprzemoc w szkole</vt:lpstr>
      <vt:lpstr>Profilaktyka – a cyberprzemoc w szkole</vt:lpstr>
      <vt:lpstr>Młodzież wobec - selfie  </vt:lpstr>
      <vt:lpstr>Młodzież wobec - selfie </vt:lpstr>
      <vt:lpstr>Młodzież wobec - selfie</vt:lpstr>
      <vt:lpstr>Młodzież wobec – selfie</vt:lpstr>
      <vt:lpstr>Problem sekstigu   </vt:lpstr>
      <vt:lpstr>Problem sekstingu</vt:lpstr>
      <vt:lpstr>Problem sekstingu</vt:lpstr>
      <vt:lpstr>Problem sekstingu</vt:lpstr>
      <vt:lpstr>Problem sekstingu</vt:lpstr>
      <vt:lpstr>Problem sekstingu</vt:lpstr>
      <vt:lpstr>Problem sekstingu</vt:lpstr>
      <vt:lpstr>Problem sekstingu</vt:lpstr>
      <vt:lpstr>Problem sekstingu</vt:lpstr>
      <vt:lpstr>Telefon komórkowy w szkole</vt:lpstr>
      <vt:lpstr>Telefon komórkowy w szkole</vt:lpstr>
      <vt:lpstr>c.d. Telefon komórkowy w szkole</vt:lpstr>
      <vt:lpstr>c.d. Telefon komórkowy w szkole</vt:lpstr>
      <vt:lpstr>Fonoholizm wśród młodzieży</vt:lpstr>
      <vt:lpstr>Fonoholizm wśród młodzieży</vt:lpstr>
      <vt:lpstr>c.d. Fonoholizm wśród młodzieży</vt:lpstr>
      <vt:lpstr>c.d. Fonoholizm wśród młodzieży</vt:lpstr>
      <vt:lpstr>c.d. Fonoholizm wśród młodzieży</vt:lpstr>
      <vt:lpstr>c.d. Fonoholizm wśród młodzieży</vt:lpstr>
      <vt:lpstr>c.d. Fonoholizm wśród młodzieży</vt:lpstr>
      <vt:lpstr>c.d. Fonoholizm wśród młodzieży</vt:lpstr>
      <vt:lpstr>Prezentacja programu PowerPoint</vt:lpstr>
    </vt:vector>
  </TitlesOfParts>
  <Company>Poradnia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Badania nad cyberprzemocą oraz fonoholizmem w szkołach powiatu nakielskiego, w których organem prowadzącym jest Zarząd Powiatu</dc:title>
  <dc:creator>Arek</dc:creator>
  <cp:lastModifiedBy>Arek</cp:lastModifiedBy>
  <cp:revision>25</cp:revision>
  <dcterms:created xsi:type="dcterms:W3CDTF">2017-02-23T18:57:28Z</dcterms:created>
  <dcterms:modified xsi:type="dcterms:W3CDTF">2017-02-23T23:01:35Z</dcterms:modified>
</cp:coreProperties>
</file>