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305" r:id="rId5"/>
    <p:sldId id="306" r:id="rId6"/>
    <p:sldId id="307" r:id="rId7"/>
    <p:sldId id="308" r:id="rId8"/>
    <p:sldId id="309" r:id="rId9"/>
    <p:sldId id="291" r:id="rId10"/>
    <p:sldId id="310" r:id="rId11"/>
    <p:sldId id="289" r:id="rId12"/>
    <p:sldId id="294" r:id="rId13"/>
    <p:sldId id="276" r:id="rId14"/>
    <p:sldId id="295" r:id="rId15"/>
    <p:sldId id="302" r:id="rId16"/>
    <p:sldId id="315" r:id="rId17"/>
    <p:sldId id="296" r:id="rId18"/>
    <p:sldId id="314" r:id="rId19"/>
    <p:sldId id="318" r:id="rId20"/>
    <p:sldId id="267" r:id="rId21"/>
    <p:sldId id="297" r:id="rId22"/>
    <p:sldId id="269" r:id="rId23"/>
    <p:sldId id="270" r:id="rId24"/>
    <p:sldId id="311" r:id="rId25"/>
    <p:sldId id="300" r:id="rId26"/>
    <p:sldId id="301" r:id="rId27"/>
    <p:sldId id="303" r:id="rId28"/>
    <p:sldId id="312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wT4LGh52reFWLO/BZHj+RQ==" hashData="S+f2C6WOyJNBU5LR44IysnN1NNU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53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53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pl-PL" dirty="0" smtClean="0"/>
              <a:t>Przeciągnij obraz na symbol zastępczy lub kliknij ikonę, aby go dodać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005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1062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ytat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1256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3537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4703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1745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0355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69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124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437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290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212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43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158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7898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pl-PL" dirty="0" smtClean="0"/>
              <a:t>Przeciągnij obraz na symbol zastępczy lub kliknij ikonę, aby go dodać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82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39C4A69-79D7-45A4-8960-AC99CCFB5CC0}" type="datetimeFigureOut">
              <a:rPr lang="pl-PL" smtClean="0"/>
              <a:pPr/>
              <a:t>2016-05-06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39E99AF-CC60-4770-94D2-0F1B75AC8D25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77344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8800" dirty="0" smtClean="0"/>
              <a:t>TWÓRCZE MYŚLENIE</a:t>
            </a:r>
            <a:endParaRPr lang="pl-PL" sz="8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004048" y="5229200"/>
            <a:ext cx="3312368" cy="864096"/>
          </a:xfrm>
        </p:spPr>
        <p:txBody>
          <a:bodyPr>
            <a:normAutofit/>
          </a:bodyPr>
          <a:lstStyle/>
          <a:p>
            <a:r>
              <a:rPr lang="pl-PL" sz="1600" dirty="0" smtClean="0"/>
              <a:t>  Danuta Andrzejewska</a:t>
            </a:r>
          </a:p>
          <a:p>
            <a:r>
              <a:rPr lang="pl-PL" sz="1600" dirty="0" smtClean="0"/>
              <a:t>pedagog - terapeuta</a:t>
            </a:r>
            <a:endParaRPr lang="pl-PL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920880" cy="4752528"/>
          </a:xfrm>
        </p:spPr>
        <p:txBody>
          <a:bodyPr>
            <a:normAutofit/>
          </a:bodyPr>
          <a:lstStyle/>
          <a:p>
            <a:pPr algn="r"/>
            <a:r>
              <a:rPr lang="pl-PL" sz="3200" b="1" i="1" dirty="0" smtClean="0">
                <a:latin typeface="+mn-lt"/>
              </a:rPr>
              <a:t>Życzliwe </a:t>
            </a:r>
            <a:r>
              <a:rPr lang="pl-PL" sz="3200" b="1" i="1" dirty="0">
                <a:latin typeface="+mn-lt"/>
              </a:rPr>
              <a:t>poczucie </a:t>
            </a:r>
            <a:r>
              <a:rPr lang="pl-PL" sz="3200" b="1" i="1" dirty="0" smtClean="0">
                <a:latin typeface="+mn-lt"/>
              </a:rPr>
              <a:t>humoru</a:t>
            </a:r>
            <a:r>
              <a:rPr lang="pl-PL" sz="3200" dirty="0" smtClean="0"/>
              <a:t>                             Człowiek </a:t>
            </a:r>
            <a:r>
              <a:rPr lang="pl-PL" sz="3200" dirty="0"/>
              <a:t>twórczy, motywowany potrzebami samorozwoju, </a:t>
            </a:r>
            <a:r>
              <a:rPr lang="pl-PL" sz="3200" dirty="0" smtClean="0"/>
              <a:t>                               ma </a:t>
            </a:r>
            <a:r>
              <a:rPr lang="pl-PL" sz="3200" dirty="0"/>
              <a:t>filozoficzne poczucie </a:t>
            </a:r>
            <a:r>
              <a:rPr lang="pl-PL" sz="3200" dirty="0" smtClean="0"/>
              <a:t>humoru -           Śmieje </a:t>
            </a:r>
            <a:r>
              <a:rPr lang="pl-PL" sz="3200" dirty="0"/>
              <a:t>się </a:t>
            </a:r>
            <a:r>
              <a:rPr lang="pl-PL" sz="3200" dirty="0" smtClean="0"/>
              <a:t>wraz </a:t>
            </a:r>
            <a:r>
              <a:rPr lang="pl-PL" sz="3200" dirty="0"/>
              <a:t>z innymi ludźmi, </a:t>
            </a:r>
            <a:r>
              <a:rPr lang="pl-PL" sz="3200" dirty="0" smtClean="0"/>
              <a:t>                         a nie z </a:t>
            </a:r>
            <a:r>
              <a:rPr lang="pl-PL" sz="3200" dirty="0"/>
              <a:t>innych </a:t>
            </a:r>
            <a:r>
              <a:rPr lang="pl-PL" sz="3200" dirty="0" smtClean="0"/>
              <a:t>ludzi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91920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424936" cy="5472608"/>
          </a:xfrm>
        </p:spPr>
        <p:txBody>
          <a:bodyPr>
            <a:normAutofit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3200" b="1" i="1" dirty="0" smtClean="0">
                <a:latin typeface="+mn-lt"/>
              </a:rPr>
              <a:t>Zdolność do integrowania przeciwieństw</a:t>
            </a:r>
            <a:r>
              <a:rPr lang="pl-PL" sz="3200" b="1" i="1" dirty="0" smtClean="0"/>
              <a:t>                   </a:t>
            </a:r>
            <a:r>
              <a:rPr lang="pl-PL" sz="3200" i="1" dirty="0" smtClean="0"/>
              <a:t/>
            </a:r>
            <a:br>
              <a:rPr lang="pl-PL" sz="3200" i="1" dirty="0" smtClean="0"/>
            </a:br>
            <a:r>
              <a:rPr lang="pl-PL" sz="3200" dirty="0" smtClean="0"/>
              <a:t>Ludzie twórczy potrafią integrować, </a:t>
            </a:r>
            <a:br>
              <a:rPr lang="pl-PL" sz="3200" dirty="0" smtClean="0"/>
            </a:br>
            <a:r>
              <a:rPr lang="pl-PL" sz="3200" dirty="0" smtClean="0"/>
              <a:t>łączyć ze sobą w jedność to, co oddzielne,</a:t>
            </a:r>
            <a:br>
              <a:rPr lang="pl-PL" sz="3200" dirty="0" smtClean="0"/>
            </a:br>
            <a:r>
              <a:rPr lang="pl-PL" sz="3200" dirty="0" smtClean="0"/>
              <a:t> a nawet przeciwstawne</a:t>
            </a:r>
            <a:r>
              <a:rPr lang="pl-PL" dirty="0"/>
              <a:t>;</a:t>
            </a:r>
            <a:r>
              <a:rPr lang="pl-PL" sz="3200" dirty="0" smtClean="0"/>
              <a:t>              </a:t>
            </a:r>
            <a:br>
              <a:rPr lang="pl-PL" sz="3200" dirty="0" smtClean="0"/>
            </a:br>
            <a:r>
              <a:rPr lang="pl-PL" sz="3200" dirty="0" smtClean="0"/>
              <a:t>Obowiązek staje się dla nich przyjemnością, a przyjemność łączy się z obowiązkiem</a:t>
            </a:r>
            <a:br>
              <a:rPr lang="pl-PL" sz="3200" dirty="0" smtClean="0"/>
            </a:b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4968552"/>
          </a:xfrm>
        </p:spPr>
        <p:txBody>
          <a:bodyPr>
            <a:normAutofit fontScale="90000"/>
          </a:bodyPr>
          <a:lstStyle/>
          <a:p>
            <a:pPr algn="r"/>
            <a:r>
              <a:rPr lang="pl-PL" sz="3400" b="1" i="1" dirty="0" smtClean="0"/>
              <a:t>Myślenie TWORCZE </a:t>
            </a:r>
            <a:r>
              <a:rPr lang="pl-PL" sz="3400" b="1" dirty="0" smtClean="0"/>
              <a:t>jest dywergencyjne, Rozbieżne -</a:t>
            </a:r>
            <a:r>
              <a:rPr lang="pl-PL" sz="3400" dirty="0" smtClean="0"/>
              <a:t> dopuszcza wiele rozwiązań/pomysłów, </a:t>
            </a:r>
            <a:br>
              <a:rPr lang="pl-PL" sz="3400" dirty="0" smtClean="0"/>
            </a:br>
            <a:r>
              <a:rPr lang="pl-PL" sz="3400" dirty="0" smtClean="0"/>
              <a:t>wiele odpowiedzi. </a:t>
            </a:r>
            <a:br>
              <a:rPr lang="pl-PL" sz="3400" dirty="0" smtClean="0"/>
            </a:br>
            <a:r>
              <a:rPr lang="pl-PL" sz="3400" dirty="0" smtClean="0"/>
              <a:t>Nie zamyka się w jedynej.</a:t>
            </a:r>
            <a:br>
              <a:rPr lang="pl-PL" sz="3400" dirty="0" smtClean="0"/>
            </a:br>
            <a:r>
              <a:rPr lang="pl-PL" sz="3400" dirty="0" smtClean="0"/>
              <a:t>Myślenie Dywergencyjne – </a:t>
            </a:r>
            <a:r>
              <a:rPr lang="pl-PL" sz="3400" dirty="0"/>
              <a:t>jest przeciwne </a:t>
            </a:r>
            <a:r>
              <a:rPr lang="pl-PL" sz="3400" dirty="0" smtClean="0"/>
              <a:t>myśleniu </a:t>
            </a:r>
            <a:r>
              <a:rPr lang="pl-PL" sz="3400" dirty="0" err="1" smtClean="0"/>
              <a:t>konwergencyjnemu</a:t>
            </a:r>
            <a:r>
              <a:rPr lang="pl-PL" sz="3400" dirty="0"/>
              <a:t> </a:t>
            </a:r>
            <a:r>
              <a:rPr lang="pl-PL" sz="3400" dirty="0" smtClean="0"/>
              <a:t>(Dopuszczającemu Jedno </a:t>
            </a:r>
            <a:br>
              <a:rPr lang="pl-PL" sz="3400" dirty="0" smtClean="0"/>
            </a:br>
            <a:r>
              <a:rPr lang="pl-PL" sz="3400" dirty="0" smtClean="0"/>
              <a:t>Poprawne rozwiązanie).</a:t>
            </a:r>
            <a:r>
              <a:rPr lang="pl-PL" sz="3400" dirty="0"/>
              <a:t/>
            </a:r>
            <a:br>
              <a:rPr lang="pl-PL" sz="3400" dirty="0"/>
            </a:br>
            <a:r>
              <a:rPr lang="pl-PL" sz="2000" dirty="0"/>
              <a:t> </a:t>
            </a:r>
            <a:r>
              <a:rPr lang="pl-PL" sz="2000" dirty="0" smtClean="0"/>
              <a:t>/</a:t>
            </a:r>
            <a:r>
              <a:rPr lang="pl-PL" sz="2000" dirty="0" err="1" smtClean="0"/>
              <a:t>Guilford</a:t>
            </a:r>
            <a:r>
              <a:rPr lang="pl-PL" sz="2000" dirty="0" smtClean="0"/>
              <a:t>/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426170"/>
          </a:xfrm>
        </p:spPr>
        <p:txBody>
          <a:bodyPr>
            <a:noAutofit/>
          </a:bodyPr>
          <a:lstStyle/>
          <a:p>
            <a:pPr algn="r"/>
            <a:r>
              <a:rPr lang="pl-PL" sz="3500" b="1" i="1" dirty="0" smtClean="0"/>
              <a:t>Zasady </a:t>
            </a:r>
            <a:r>
              <a:rPr lang="pl-PL" sz="3500" b="1" i="1" dirty="0" err="1" smtClean="0"/>
              <a:t>dywergencyjności</a:t>
            </a:r>
            <a:r>
              <a:rPr lang="pl-PL" sz="3500" b="1" i="1" dirty="0" smtClean="0"/>
              <a:t> </a:t>
            </a:r>
            <a:r>
              <a:rPr lang="pl-PL" sz="3500" b="1" i="1" dirty="0" smtClean="0"/>
              <a:t>(</a:t>
            </a:r>
            <a:r>
              <a:rPr lang="pl-PL" sz="3500" b="1" i="1" dirty="0" smtClean="0"/>
              <a:t>rozbieżności</a:t>
            </a:r>
            <a:r>
              <a:rPr lang="pl-PL" sz="3500" b="1" i="1" dirty="0" smtClean="0"/>
              <a:t>):</a:t>
            </a:r>
            <a:endParaRPr lang="pl-PL" sz="3500" b="1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4824536"/>
          </a:xfrm>
        </p:spPr>
        <p:txBody>
          <a:bodyPr>
            <a:noAutofit/>
          </a:bodyPr>
          <a:lstStyle/>
          <a:p>
            <a:pPr algn="r"/>
            <a:r>
              <a:rPr lang="pl-PL" sz="2800" b="1" dirty="0" smtClean="0"/>
              <a:t>Płynność </a:t>
            </a:r>
            <a:r>
              <a:rPr lang="pl-PL" sz="2800" dirty="0" smtClean="0"/>
              <a:t>(im więcej rozwiązań wyprodukujemy, tym bardziej twórczy jesteśmy).</a:t>
            </a:r>
          </a:p>
          <a:p>
            <a:pPr algn="r"/>
            <a:r>
              <a:rPr lang="pl-PL" sz="2800" b="1" dirty="0" smtClean="0"/>
              <a:t>Giętkość</a:t>
            </a:r>
            <a:r>
              <a:rPr lang="pl-PL" sz="2800" dirty="0" smtClean="0"/>
              <a:t> (twórcze myślenie charakteryzuje się elastycznością, dopuszczaniem różnych kontekstów, spoglądaniem na problem z wielu </a:t>
            </a:r>
            <a:r>
              <a:rPr lang="pl-PL" sz="2800" dirty="0" smtClean="0"/>
              <a:t>                                    różnych punktów </a:t>
            </a:r>
            <a:r>
              <a:rPr lang="pl-PL" sz="2800" dirty="0" smtClean="0"/>
              <a:t>widzenia).</a:t>
            </a:r>
          </a:p>
          <a:p>
            <a:pPr algn="r"/>
            <a:r>
              <a:rPr lang="pl-PL" sz="2800" b="1" dirty="0" smtClean="0"/>
              <a:t>Oryginalność</a:t>
            </a:r>
            <a:r>
              <a:rPr lang="pl-PL" sz="2800" dirty="0" smtClean="0"/>
              <a:t> (trafność lub niezwykłość pomysłu).</a:t>
            </a:r>
          </a:p>
          <a:p>
            <a:pPr algn="r"/>
            <a:r>
              <a:rPr lang="pl-PL" sz="2800" b="1" dirty="0" smtClean="0"/>
              <a:t>Wrażliwość </a:t>
            </a:r>
            <a:r>
              <a:rPr lang="pl-PL" sz="2800" b="1" dirty="0"/>
              <a:t>na problemy</a:t>
            </a:r>
            <a:r>
              <a:rPr lang="pl-PL" sz="2800" dirty="0"/>
              <a:t> </a:t>
            </a:r>
            <a:r>
              <a:rPr lang="pl-PL" sz="2800" dirty="0" smtClean="0"/>
              <a:t>(czyli ciekawość oraz badawcze podejście, umiejętność zadawania pytań).</a:t>
            </a:r>
          </a:p>
          <a:p>
            <a:pPr algn="r">
              <a:buNone/>
            </a:pPr>
            <a:r>
              <a:rPr lang="pl-PL" i="1" dirty="0" smtClean="0"/>
              <a:t>/J.P</a:t>
            </a:r>
            <a:r>
              <a:rPr lang="pl-PL" i="1" dirty="0"/>
              <a:t>. </a:t>
            </a:r>
            <a:r>
              <a:rPr lang="pl-PL" i="1" dirty="0" err="1" smtClean="0"/>
              <a:t>Guilford</a:t>
            </a:r>
            <a:r>
              <a:rPr lang="pl-PL" i="1" dirty="0" smtClean="0"/>
              <a:t>/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24936" cy="5976664"/>
          </a:xfrm>
        </p:spPr>
        <p:txBody>
          <a:bodyPr>
            <a:normAutofit/>
          </a:bodyPr>
          <a:lstStyle/>
          <a:p>
            <a:pPr algn="r"/>
            <a:r>
              <a:rPr lang="pl-PL" dirty="0" smtClean="0"/>
              <a:t> </a:t>
            </a:r>
            <a:r>
              <a:rPr lang="pl-PL" sz="3600" dirty="0" smtClean="0"/>
              <a:t>Ellis Paul Torrance dodał TERMIN </a:t>
            </a:r>
            <a:r>
              <a:rPr lang="pl-PL" sz="3600" i="1" dirty="0" smtClean="0"/>
              <a:t>elaboracja </a:t>
            </a:r>
            <a:r>
              <a:rPr lang="pl-PL" sz="3600" dirty="0" smtClean="0"/>
              <a:t>– ważny </a:t>
            </a:r>
            <a:r>
              <a:rPr lang="pl-PL" sz="3600" dirty="0" err="1" smtClean="0"/>
              <a:t>ELEMent</a:t>
            </a:r>
            <a:r>
              <a:rPr lang="pl-PL" sz="3600" dirty="0" smtClean="0"/>
              <a:t> </a:t>
            </a:r>
            <a:r>
              <a:rPr lang="pl-PL" sz="3600" dirty="0" smtClean="0"/>
              <a:t>twórczego myślenia, świadczący             o tym, że kreatywność polega                 na przełamaniu typowego dla nas lenistwa umysłowego i starannego dopracowywania swojego pomysłu</a:t>
            </a:r>
            <a:endParaRPr lang="pl-PL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400600"/>
          </a:xfrm>
        </p:spPr>
        <p:txBody>
          <a:bodyPr>
            <a:normAutofit/>
          </a:bodyPr>
          <a:lstStyle/>
          <a:p>
            <a:pPr algn="r"/>
            <a:r>
              <a:rPr lang="pl-PL" dirty="0" smtClean="0"/>
              <a:t>„zdolności </a:t>
            </a:r>
            <a:r>
              <a:rPr lang="pl-PL" dirty="0" smtClean="0"/>
              <a:t>twórcze rozumiane jako naczelne właściwości jednostki pozwalające na dywergencyjne przetrwanie          </a:t>
            </a:r>
            <a:br>
              <a:rPr lang="pl-PL" dirty="0" smtClean="0"/>
            </a:br>
            <a:r>
              <a:rPr lang="pl-PL" dirty="0" smtClean="0"/>
              <a:t> i wytwarzanie informacji                                  są koniecznymi i ważnymi komponentami </a:t>
            </a:r>
            <a:r>
              <a:rPr lang="pl-PL" dirty="0" smtClean="0"/>
              <a:t>struktur </a:t>
            </a:r>
            <a:r>
              <a:rPr lang="pl-PL" dirty="0" smtClean="0"/>
              <a:t>zdolności</a:t>
            </a:r>
            <a:r>
              <a:rPr lang="pl-PL" dirty="0"/>
              <a:t>”</a:t>
            </a:r>
            <a:br>
              <a:rPr lang="pl-PL" dirty="0"/>
            </a:br>
            <a:r>
              <a:rPr lang="pl-PL" sz="1800" dirty="0" smtClean="0"/>
              <a:t>/prof</a:t>
            </a:r>
            <a:r>
              <a:rPr lang="pl-PL" sz="1800" dirty="0"/>
              <a:t>. </a:t>
            </a:r>
            <a:r>
              <a:rPr lang="pl-PL" sz="1800" dirty="0" err="1" smtClean="0"/>
              <a:t>WiesławA</a:t>
            </a:r>
            <a:r>
              <a:rPr lang="pl-PL" sz="1800" dirty="0" smtClean="0"/>
              <a:t> </a:t>
            </a:r>
            <a:r>
              <a:rPr lang="pl-PL" sz="1800" dirty="0" err="1" smtClean="0"/>
              <a:t>Limont</a:t>
            </a:r>
            <a:r>
              <a:rPr lang="pl-PL" sz="1800" dirty="0" smtClean="0"/>
              <a:t>/</a:t>
            </a: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8435279" cy="5843735"/>
          </a:xfrm>
        </p:spPr>
        <p:txBody>
          <a:bodyPr/>
          <a:lstStyle/>
          <a:p>
            <a:pPr algn="r"/>
            <a:r>
              <a:rPr lang="pl-PL" sz="3600" i="1" dirty="0" smtClean="0"/>
              <a:t>„Dzieci </a:t>
            </a:r>
            <a:r>
              <a:rPr lang="pl-PL" sz="3600" i="1" dirty="0"/>
              <a:t>dysponują naturalnym potencjałem twórczym” </a:t>
            </a:r>
            <a:r>
              <a:rPr lang="pl-PL" sz="2400" i="1" dirty="0"/>
              <a:t>(E.P. Torrance) </a:t>
            </a:r>
            <a:r>
              <a:rPr lang="pl-PL" sz="3600" i="1" dirty="0"/>
              <a:t/>
            </a:r>
            <a:br>
              <a:rPr lang="pl-PL" sz="3600" i="1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>Odpowiednia pomoc wychowawcza </a:t>
            </a:r>
            <a:br>
              <a:rPr lang="pl-PL" dirty="0"/>
            </a:br>
            <a:r>
              <a:rPr lang="pl-PL" dirty="0" smtClean="0"/>
              <a:t>sprzyja odkrywaniu umiejętności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oraz uświadomieniu ich sobie </a:t>
            </a:r>
            <a:br>
              <a:rPr lang="pl-PL" dirty="0"/>
            </a:br>
            <a:r>
              <a:rPr lang="pl-PL" dirty="0"/>
              <a:t>przez </a:t>
            </a:r>
            <a:r>
              <a:rPr lang="pl-PL" dirty="0" smtClean="0"/>
              <a:t>Ucznia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975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579296" cy="5760640"/>
          </a:xfrm>
        </p:spPr>
        <p:txBody>
          <a:bodyPr>
            <a:normAutofit/>
          </a:bodyPr>
          <a:lstStyle/>
          <a:p>
            <a:pPr algn="r"/>
            <a:r>
              <a:rPr lang="pl-PL" sz="3300" dirty="0" smtClean="0"/>
              <a:t>Podstawę wychowania twórczego                                  </a:t>
            </a:r>
            <a:r>
              <a:rPr lang="pl-PL" sz="3300" i="1" dirty="0" smtClean="0"/>
              <a:t>wg Torrance</a:t>
            </a:r>
            <a:r>
              <a:rPr lang="pl-PL" sz="3300" i="1" baseline="30000" dirty="0" smtClean="0"/>
              <a:t>’</a:t>
            </a:r>
            <a:r>
              <a:rPr lang="pl-PL" sz="3300" baseline="30000" dirty="0" smtClean="0"/>
              <a:t> </a:t>
            </a:r>
            <a:r>
              <a:rPr lang="pl-PL" sz="3300" dirty="0" smtClean="0"/>
              <a:t>jest myślenie twórcze. Następstwem umiejętności myślenia twórczego jest  twórcza postawa dziecka wobec wszelkiego rodzaju działalności: </a:t>
            </a:r>
            <a:r>
              <a:rPr lang="pl-PL" sz="3300" dirty="0" err="1" smtClean="0"/>
              <a:t>aktywnośCI</a:t>
            </a:r>
            <a:r>
              <a:rPr lang="pl-PL" sz="3300" dirty="0" smtClean="0"/>
              <a:t> </a:t>
            </a:r>
            <a:r>
              <a:rPr lang="pl-PL" sz="3300" dirty="0" err="1" smtClean="0"/>
              <a:t>muzycznEJ</a:t>
            </a:r>
            <a:r>
              <a:rPr lang="pl-PL" sz="3300" dirty="0" smtClean="0"/>
              <a:t>, </a:t>
            </a:r>
            <a:r>
              <a:rPr lang="pl-PL" sz="3300" dirty="0" err="1" smtClean="0"/>
              <a:t>wokalnEJ</a:t>
            </a:r>
            <a:r>
              <a:rPr lang="pl-PL" sz="3300" dirty="0" smtClean="0"/>
              <a:t>, </a:t>
            </a:r>
            <a:r>
              <a:rPr lang="pl-PL" sz="3300" dirty="0" err="1" smtClean="0"/>
              <a:t>plastycznEJ</a:t>
            </a:r>
            <a:r>
              <a:rPr lang="pl-PL" sz="3300" dirty="0" smtClean="0"/>
              <a:t>, </a:t>
            </a:r>
            <a:r>
              <a:rPr lang="pl-PL" sz="3300" dirty="0" err="1" smtClean="0"/>
              <a:t>ruchowEJ</a:t>
            </a:r>
            <a:r>
              <a:rPr lang="pl-PL" sz="3300" dirty="0" smtClean="0"/>
              <a:t>, </a:t>
            </a:r>
            <a:r>
              <a:rPr lang="pl-PL" sz="3300" dirty="0" err="1" smtClean="0"/>
              <a:t>werbalnEJ</a:t>
            </a:r>
            <a:r>
              <a:rPr lang="pl-PL" sz="3300" dirty="0" smtClean="0"/>
              <a:t>. </a:t>
            </a:r>
            <a:br>
              <a:rPr lang="pl-PL" sz="3300" dirty="0" smtClean="0"/>
            </a:b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91264" cy="5256584"/>
          </a:xfrm>
        </p:spPr>
        <p:txBody>
          <a:bodyPr>
            <a:normAutofit/>
          </a:bodyPr>
          <a:lstStyle/>
          <a:p>
            <a:pPr algn="r"/>
            <a:r>
              <a:rPr lang="pl-PL" dirty="0"/>
              <a:t>Czynnikiem stymulującym rozwój dyspozycji twórczych dziecka jest zabawa, dlatego ważne jest wykorzystanie zabawy do rozwijania myślenia twórczego </a:t>
            </a:r>
            <a:r>
              <a:rPr lang="pl-PL" dirty="0" smtClean="0"/>
              <a:t>dzieci - </a:t>
            </a:r>
            <a:r>
              <a:rPr lang="pl-PL" dirty="0"/>
              <a:t>stosując różnorodne metody i techniki twórczego </a:t>
            </a:r>
            <a:r>
              <a:rPr lang="pl-PL" dirty="0" smtClean="0"/>
              <a:t>myślenia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533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435279" cy="5040560"/>
          </a:xfrm>
        </p:spPr>
        <p:txBody>
          <a:bodyPr/>
          <a:lstStyle/>
          <a:p>
            <a:pPr algn="r"/>
            <a:r>
              <a:rPr lang="pl-PL" dirty="0"/>
              <a:t>Dobór </a:t>
            </a:r>
            <a:r>
              <a:rPr lang="pl-PL" dirty="0" smtClean="0"/>
              <a:t>metod Stymulujących Rozwój TWÓRCZY musi </a:t>
            </a:r>
            <a:r>
              <a:rPr lang="pl-PL" dirty="0"/>
              <a:t>być </a:t>
            </a:r>
            <a:r>
              <a:rPr lang="pl-PL" dirty="0" smtClean="0"/>
              <a:t>dopasowany </a:t>
            </a:r>
            <a:r>
              <a:rPr lang="pl-PL" dirty="0"/>
              <a:t>do etapów rozwoju i potencjalnych możliwości tworzenia, jak również kierunku i dziedziny twórczości </a:t>
            </a:r>
            <a:r>
              <a:rPr lang="pl-PL" dirty="0" smtClean="0"/>
              <a:t>DZIECKA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482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250706"/>
          </a:xfrm>
        </p:spPr>
        <p:txBody>
          <a:bodyPr>
            <a:normAutofit/>
          </a:bodyPr>
          <a:lstStyle/>
          <a:p>
            <a:pPr algn="r"/>
            <a:r>
              <a:rPr lang="pl-PL" sz="3200" i="1" dirty="0" smtClean="0"/>
              <a:t>Twórczość to pewna postawa wobec życia, mająca swój wyraz w umiejętności samodzielnego myślenia i rozwiązywania nieznanych problemów i zadań: występuje tam, gdzie powstają nowe jakości  i wartości będące wynikiem osobistych działań i poszukiwań.</a:t>
            </a:r>
            <a:br>
              <a:rPr lang="pl-PL" sz="3200" i="1" dirty="0" smtClean="0"/>
            </a:br>
            <a:r>
              <a:rPr lang="pl-PL" sz="3200" i="1" dirty="0" smtClean="0"/>
              <a:t>                                                                       </a:t>
            </a:r>
            <a:r>
              <a:rPr lang="pl-PL" sz="1600" dirty="0" smtClean="0"/>
              <a:t>/B.Suchodolski/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pPr algn="r"/>
            <a:r>
              <a:rPr lang="pl-PL" sz="3200" dirty="0" smtClean="0"/>
              <a:t>METODY STYMULUJĄCE TWÓRCZY ROZWÓJ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lnSpcReduction="10000"/>
          </a:bodyPr>
          <a:lstStyle/>
          <a:p>
            <a:pPr algn="r"/>
            <a:r>
              <a:rPr lang="pl-PL" sz="2500" b="1" dirty="0" smtClean="0"/>
              <a:t>Metody stymulujące</a:t>
            </a:r>
            <a:r>
              <a:rPr lang="pl-PL" sz="2500" dirty="0" smtClean="0"/>
              <a:t> </a:t>
            </a:r>
            <a:r>
              <a:rPr lang="pl-PL" sz="2500" b="1" dirty="0" smtClean="0"/>
              <a:t>rozwój twórczy: </a:t>
            </a:r>
            <a:r>
              <a:rPr lang="pl-PL" sz="2500" dirty="0" smtClean="0"/>
              <a:t>rozmowa, dyskusja, wymiana myśli na tematy życia twórczego ludzi.</a:t>
            </a:r>
          </a:p>
          <a:p>
            <a:pPr algn="r"/>
            <a:r>
              <a:rPr lang="pl-PL" sz="2500" b="1" dirty="0" smtClean="0"/>
              <a:t>Metody aktywizujące rozwój twórczy: </a:t>
            </a:r>
            <a:r>
              <a:rPr lang="pl-PL" sz="2500" dirty="0" smtClean="0"/>
              <a:t>zachęta do działania twórczego, przekonywanie, wyzwalanie energii twórczej. </a:t>
            </a:r>
          </a:p>
          <a:p>
            <a:pPr algn="r"/>
            <a:r>
              <a:rPr lang="pl-PL" sz="2500" b="1" dirty="0" smtClean="0"/>
              <a:t>Metody wyzwalające twórcze myśli i działania:</a:t>
            </a:r>
            <a:r>
              <a:rPr lang="pl-PL" sz="2500" dirty="0" smtClean="0"/>
              <a:t> współdziałanie, współpraca, konkretna pomoc, współzawodnictwo. </a:t>
            </a:r>
          </a:p>
          <a:p>
            <a:pPr algn="r"/>
            <a:r>
              <a:rPr lang="pl-PL" sz="2500" b="1" dirty="0" smtClean="0"/>
              <a:t>Metody kształtujące</a:t>
            </a:r>
            <a:r>
              <a:rPr lang="pl-PL" sz="2500" dirty="0" smtClean="0"/>
              <a:t> </a:t>
            </a:r>
            <a:r>
              <a:rPr lang="pl-PL" sz="2500" b="1" dirty="0" smtClean="0"/>
              <a:t>kierunek i treści działania twórczego: </a:t>
            </a:r>
            <a:r>
              <a:rPr lang="pl-PL" sz="2500" dirty="0" smtClean="0"/>
              <a:t>działanie samodzielne, projektowanie, konstruowanie, tworzenie pomysłów i ich realizacja.</a:t>
            </a:r>
          </a:p>
          <a:p>
            <a:pPr algn="r">
              <a:buNone/>
            </a:pPr>
            <a:r>
              <a:rPr lang="pl-PL" sz="2000" dirty="0" smtClean="0"/>
              <a:t>/K. Czarnecki/</a:t>
            </a:r>
          </a:p>
          <a:p>
            <a:pPr algn="r">
              <a:buNone/>
            </a:pPr>
            <a:r>
              <a:rPr lang="pl-PL" sz="2600" dirty="0" smtClean="0"/>
              <a:t>      </a:t>
            </a:r>
            <a:endParaRPr lang="pl-PL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96944" cy="5976664"/>
          </a:xfrm>
        </p:spPr>
        <p:txBody>
          <a:bodyPr>
            <a:normAutofit fontScale="90000"/>
          </a:bodyPr>
          <a:lstStyle/>
          <a:p>
            <a:pPr algn="r"/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3600" b="1" i="1" dirty="0" smtClean="0"/>
              <a:t>Trening twórczości </a:t>
            </a:r>
            <a:r>
              <a:rPr lang="pl-PL" sz="3600" b="1" dirty="0" smtClean="0"/>
              <a:t>– </a:t>
            </a:r>
            <a:br>
              <a:rPr lang="pl-PL" sz="3600" b="1" dirty="0" smtClean="0"/>
            </a:br>
            <a:r>
              <a:rPr lang="pl-PL" sz="3600" dirty="0" smtClean="0"/>
              <a:t>swoista gimnastyka umysłowa,                           w której wiedza teoretyczna odgrywa stosunkowo niewielką rolę. </a:t>
            </a:r>
            <a:br>
              <a:rPr lang="pl-PL" sz="3600" dirty="0" smtClean="0"/>
            </a:br>
            <a:r>
              <a:rPr lang="pl-PL" sz="3600" dirty="0" smtClean="0"/>
              <a:t>W treningu twórczości stosuje się liczne techniki służące podwyższeniu twórczego potencjału uczestników. </a:t>
            </a:r>
            <a:br>
              <a:rPr lang="pl-PL" sz="3600" dirty="0" smtClean="0"/>
            </a:br>
            <a:r>
              <a:rPr lang="pl-PL" sz="3600" dirty="0" smtClean="0"/>
              <a:t>Techniki dzieli się na grupy, ze względu          na to, co jest przedmiotem oddziaływania: zdolności poznawcze, motywacja, przezwyciężanie przeszkód                                lub umiejętności społeczne. </a:t>
            </a:r>
            <a:br>
              <a:rPr lang="pl-PL" sz="3600" dirty="0" smtClean="0"/>
            </a:br>
            <a:endParaRPr lang="pl-P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19256" cy="1949236"/>
          </a:xfrm>
        </p:spPr>
        <p:txBody>
          <a:bodyPr>
            <a:normAutofit/>
          </a:bodyPr>
          <a:lstStyle/>
          <a:p>
            <a:pPr algn="r"/>
            <a:r>
              <a:rPr lang="pl-PL" sz="3200" b="1" i="1" dirty="0"/>
              <a:t>D</a:t>
            </a:r>
            <a:r>
              <a:rPr lang="pl-PL" sz="3200" b="1" i="1" dirty="0" smtClean="0"/>
              <a:t>ziałania nauczyciela stymulujące </a:t>
            </a:r>
            <a:br>
              <a:rPr lang="pl-PL" sz="3200" b="1" i="1" dirty="0" smtClean="0"/>
            </a:br>
            <a:r>
              <a:rPr lang="pl-PL" sz="3200" b="1" i="1" dirty="0" smtClean="0"/>
              <a:t>rozwój dziecka:</a:t>
            </a:r>
            <a:endParaRPr lang="pl-PL" sz="3200" b="1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42068"/>
            <a:ext cx="8363272" cy="4455284"/>
          </a:xfrm>
        </p:spPr>
        <p:txBody>
          <a:bodyPr>
            <a:noAutofit/>
          </a:bodyPr>
          <a:lstStyle/>
          <a:p>
            <a:pPr algn="r"/>
            <a:r>
              <a:rPr lang="pl-PL" sz="2800" dirty="0" smtClean="0"/>
              <a:t>ośmielanie </a:t>
            </a:r>
            <a:r>
              <a:rPr lang="pl-PL" sz="2800" dirty="0"/>
              <a:t>uczniów i dodawanie im wiary we własny potencjał twórczy;</a:t>
            </a:r>
            <a:endParaRPr lang="pl-PL" sz="2800" dirty="0" smtClean="0"/>
          </a:p>
          <a:p>
            <a:pPr algn="r"/>
            <a:r>
              <a:rPr lang="pl-PL" sz="2800" dirty="0" smtClean="0"/>
              <a:t>zachęcanie </a:t>
            </a:r>
            <a:r>
              <a:rPr lang="pl-PL" sz="2800" dirty="0"/>
              <a:t>ich do wykorzystywania wszelkich możliwości podejmowania działań </a:t>
            </a:r>
            <a:r>
              <a:rPr lang="pl-PL" sz="2800" dirty="0" smtClean="0"/>
              <a:t>twórczych</a:t>
            </a:r>
            <a:r>
              <a:rPr lang="pl-PL" sz="2800" dirty="0"/>
              <a:t>;</a:t>
            </a:r>
            <a:r>
              <a:rPr lang="pl-PL" sz="2800" dirty="0" smtClean="0"/>
              <a:t> </a:t>
            </a:r>
          </a:p>
          <a:p>
            <a:pPr algn="r"/>
            <a:r>
              <a:rPr lang="pl-PL" sz="2800" dirty="0" smtClean="0"/>
              <a:t>pobudzanie </a:t>
            </a:r>
            <a:r>
              <a:rPr lang="pl-PL" sz="2800" dirty="0"/>
              <a:t>i </a:t>
            </a:r>
            <a:r>
              <a:rPr lang="pl-PL" sz="2800" dirty="0" smtClean="0"/>
              <a:t>wspieranie uzdolnień</a:t>
            </a:r>
            <a:r>
              <a:rPr lang="pl-PL" sz="2800" dirty="0"/>
              <a:t>, wrażliwości </a:t>
            </a:r>
            <a:r>
              <a:rPr lang="pl-PL" sz="2800" dirty="0" smtClean="0"/>
              <a:t>                  i </a:t>
            </a:r>
            <a:r>
              <a:rPr lang="pl-PL" sz="2800" dirty="0"/>
              <a:t>sprawności;</a:t>
            </a:r>
            <a:endParaRPr lang="pl-PL" sz="2800" dirty="0" smtClean="0"/>
          </a:p>
          <a:p>
            <a:pPr algn="r"/>
            <a:r>
              <a:rPr lang="pl-PL" sz="2800" dirty="0" smtClean="0"/>
              <a:t>stymulowanie </a:t>
            </a:r>
            <a:r>
              <a:rPr lang="pl-PL" sz="2800" dirty="0"/>
              <a:t>ciekawości poznawczej;</a:t>
            </a:r>
            <a:endParaRPr lang="pl-PL" sz="2800" dirty="0" smtClean="0"/>
          </a:p>
          <a:p>
            <a:pPr algn="r"/>
            <a:r>
              <a:rPr lang="pl-PL" sz="2800" dirty="0" smtClean="0"/>
              <a:t>trenowanie </a:t>
            </a:r>
            <a:r>
              <a:rPr lang="pl-PL" sz="2800" dirty="0"/>
              <a:t>pamięci;</a:t>
            </a:r>
            <a:endParaRPr lang="pl-PL" sz="2800" dirty="0" smtClean="0"/>
          </a:p>
          <a:p>
            <a:pPr algn="r"/>
            <a:r>
              <a:rPr lang="pl-PL" sz="2800" dirty="0" smtClean="0"/>
              <a:t>wzmacnianie </a:t>
            </a:r>
            <a:r>
              <a:rPr lang="pl-PL" sz="2800" dirty="0"/>
              <a:t>świadomości twórczości.</a:t>
            </a:r>
            <a:endParaRPr lang="pl-PL" sz="2800" dirty="0" smtClean="0"/>
          </a:p>
          <a:p>
            <a:pPr algn="r"/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872208"/>
          </a:xfrm>
        </p:spPr>
        <p:txBody>
          <a:bodyPr>
            <a:normAutofit fontScale="90000"/>
          </a:bodyPr>
          <a:lstStyle/>
          <a:p>
            <a:pPr algn="r"/>
            <a:r>
              <a:rPr lang="pl-PL" sz="4000" b="1" i="1" dirty="0" smtClean="0"/>
              <a:t>Sposoby prowadzenia lekcji sprzyjające  rozwojowi </a:t>
            </a:r>
            <a:br>
              <a:rPr lang="pl-PL" sz="4000" b="1" i="1" dirty="0" smtClean="0"/>
            </a:br>
            <a:r>
              <a:rPr lang="pl-PL" sz="4000" b="1" i="1" dirty="0" smtClean="0"/>
              <a:t>twórczego myślenia: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4270" y="2132856"/>
            <a:ext cx="8229600" cy="4608512"/>
          </a:xfrm>
        </p:spPr>
        <p:txBody>
          <a:bodyPr>
            <a:normAutofit/>
          </a:bodyPr>
          <a:lstStyle/>
          <a:p>
            <a:pPr algn="r"/>
            <a:r>
              <a:rPr lang="pl-PL" sz="2800" dirty="0" smtClean="0"/>
              <a:t>stosowanie </a:t>
            </a:r>
            <a:r>
              <a:rPr lang="pl-PL" sz="2800" dirty="0"/>
              <a:t>metod aktywizujących myślenie; </a:t>
            </a:r>
            <a:endParaRPr lang="pl-PL" sz="2800" dirty="0" smtClean="0"/>
          </a:p>
          <a:p>
            <a:pPr algn="r"/>
            <a:r>
              <a:rPr lang="pl-PL" sz="2800" dirty="0" smtClean="0"/>
              <a:t>stawianie </a:t>
            </a:r>
            <a:r>
              <a:rPr lang="pl-PL" sz="2800" dirty="0"/>
              <a:t>pytań pobudzających krytyczne myślenie; </a:t>
            </a:r>
            <a:endParaRPr lang="pl-PL" sz="2800" dirty="0" smtClean="0"/>
          </a:p>
          <a:p>
            <a:pPr algn="r"/>
            <a:r>
              <a:rPr lang="pl-PL" sz="2800" dirty="0" smtClean="0"/>
              <a:t>ćwiczenie </a:t>
            </a:r>
            <a:r>
              <a:rPr lang="pl-PL" sz="2800" dirty="0"/>
              <a:t>samodzielności;</a:t>
            </a:r>
            <a:endParaRPr lang="pl-PL" sz="2800" dirty="0" smtClean="0"/>
          </a:p>
          <a:p>
            <a:pPr algn="r"/>
            <a:r>
              <a:rPr lang="pl-PL" sz="2800" dirty="0" smtClean="0"/>
              <a:t>dostosowanie </a:t>
            </a:r>
            <a:r>
              <a:rPr lang="pl-PL" sz="2800" dirty="0"/>
              <a:t>zadań do indywidualnych zdolności dziecka; </a:t>
            </a:r>
            <a:endParaRPr lang="pl-PL" sz="2800" dirty="0" smtClean="0"/>
          </a:p>
          <a:p>
            <a:pPr algn="r"/>
            <a:r>
              <a:rPr lang="pl-PL" sz="2800" dirty="0" smtClean="0"/>
              <a:t>indywidualizacja </a:t>
            </a:r>
            <a:r>
              <a:rPr lang="pl-PL" sz="2800" dirty="0"/>
              <a:t>zadań domowych; </a:t>
            </a:r>
            <a:endParaRPr lang="pl-PL" sz="2800" dirty="0" smtClean="0"/>
          </a:p>
          <a:p>
            <a:pPr algn="r"/>
            <a:r>
              <a:rPr lang="pl-PL" sz="2800" dirty="0" smtClean="0"/>
              <a:t>tworzenie </a:t>
            </a:r>
            <a:r>
              <a:rPr lang="pl-PL" sz="2800" dirty="0"/>
              <a:t>pozalekcyjnych kół zainteresowań;</a:t>
            </a:r>
            <a:endParaRPr lang="pl-PL" sz="2800" dirty="0" smtClean="0"/>
          </a:p>
          <a:p>
            <a:pPr algn="r"/>
            <a:r>
              <a:rPr lang="pl-PL" sz="2800" dirty="0" smtClean="0"/>
              <a:t>praca </a:t>
            </a:r>
            <a:r>
              <a:rPr lang="pl-PL" sz="2800" dirty="0"/>
              <a:t>w </a:t>
            </a:r>
            <a:r>
              <a:rPr lang="pl-PL" sz="2800" dirty="0" smtClean="0"/>
              <a:t>grupach.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pl-PL" i="1" dirty="0" smtClean="0"/>
              <a:t>Apel do nauczyciela: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568952" cy="5256584"/>
          </a:xfrm>
        </p:spPr>
        <p:txBody>
          <a:bodyPr>
            <a:noAutofit/>
          </a:bodyPr>
          <a:lstStyle/>
          <a:p>
            <a:pPr marL="514350" indent="-514350">
              <a:buFontTx/>
              <a:buChar char="-"/>
            </a:pPr>
            <a:r>
              <a:rPr lang="pl-PL" sz="2800" b="1" dirty="0" smtClean="0">
                <a:solidFill>
                  <a:schemeClr val="tx1"/>
                </a:solidFill>
              </a:rPr>
              <a:t>Ceń </a:t>
            </a:r>
            <a:r>
              <a:rPr lang="pl-PL" sz="2800" b="1" dirty="0">
                <a:solidFill>
                  <a:schemeClr val="tx1"/>
                </a:solidFill>
              </a:rPr>
              <a:t>myślenie twórcze</a:t>
            </a:r>
            <a:r>
              <a:rPr lang="pl-PL" sz="2800" dirty="0">
                <a:solidFill>
                  <a:schemeClr val="tx1"/>
                </a:solidFill>
              </a:rPr>
              <a:t>, gdyż dzieci bardzo szybko uczą się tego, co się u nich </a:t>
            </a:r>
            <a:r>
              <a:rPr lang="pl-PL" sz="2800" dirty="0" smtClean="0">
                <a:solidFill>
                  <a:schemeClr val="tx1"/>
                </a:solidFill>
              </a:rPr>
              <a:t>ceni</a:t>
            </a:r>
          </a:p>
          <a:p>
            <a:pPr marL="514350" indent="-514350">
              <a:buFontTx/>
              <a:buChar char="-"/>
            </a:pPr>
            <a:r>
              <a:rPr lang="pl-PL" sz="2800" b="1" dirty="0" smtClean="0">
                <a:solidFill>
                  <a:schemeClr val="tx1"/>
                </a:solidFill>
              </a:rPr>
              <a:t>Czyń </a:t>
            </a:r>
            <a:r>
              <a:rPr lang="pl-PL" sz="2800" b="1" dirty="0">
                <a:solidFill>
                  <a:schemeClr val="tx1"/>
                </a:solidFill>
              </a:rPr>
              <a:t>uczniów bardziej wrażliwymi </a:t>
            </a:r>
            <a:r>
              <a:rPr lang="pl-PL" sz="2800" b="1" dirty="0" smtClean="0">
                <a:solidFill>
                  <a:schemeClr val="tx1"/>
                </a:solidFill>
              </a:rPr>
              <a:t>                            i </a:t>
            </a:r>
            <a:r>
              <a:rPr lang="pl-PL" sz="2800" b="1" dirty="0">
                <a:solidFill>
                  <a:schemeClr val="tx1"/>
                </a:solidFill>
              </a:rPr>
              <a:t>otwartymi na </a:t>
            </a:r>
            <a:r>
              <a:rPr lang="pl-PL" sz="2800" b="1" dirty="0" smtClean="0">
                <a:solidFill>
                  <a:schemeClr val="tx1"/>
                </a:solidFill>
              </a:rPr>
              <a:t>środowisko</a:t>
            </a:r>
            <a:endParaRPr lang="pl-PL" sz="2800" dirty="0" smtClean="0">
              <a:solidFill>
                <a:schemeClr val="tx1"/>
              </a:solidFill>
            </a:endParaRPr>
          </a:p>
          <a:p>
            <a:pPr marL="514350" indent="-514350">
              <a:buFontTx/>
              <a:buChar char="-"/>
            </a:pPr>
            <a:r>
              <a:rPr lang="pl-PL" sz="2800" b="1" dirty="0" smtClean="0">
                <a:solidFill>
                  <a:schemeClr val="tx1"/>
                </a:solidFill>
              </a:rPr>
              <a:t>Zachęcaj </a:t>
            </a:r>
            <a:r>
              <a:rPr lang="pl-PL" sz="2800" b="1" dirty="0">
                <a:solidFill>
                  <a:schemeClr val="tx1"/>
                </a:solidFill>
              </a:rPr>
              <a:t>do zadawania pytań, eksperymentowania i manipulowania rzeczami </a:t>
            </a:r>
            <a:r>
              <a:rPr lang="pl-PL" sz="2800" dirty="0">
                <a:solidFill>
                  <a:schemeClr val="tx1"/>
                </a:solidFill>
              </a:rPr>
              <a:t>(już małe dziecko wykazuje tendencje do operowania przedmiotami, badania ich, </a:t>
            </a:r>
            <a:r>
              <a:rPr lang="pl-PL" sz="2800" dirty="0" smtClean="0">
                <a:solidFill>
                  <a:schemeClr val="tx1"/>
                </a:solidFill>
              </a:rPr>
              <a:t>             co </a:t>
            </a:r>
            <a:r>
              <a:rPr lang="pl-PL" sz="2800" dirty="0">
                <a:solidFill>
                  <a:schemeClr val="tx1"/>
                </a:solidFill>
              </a:rPr>
              <a:t>stanowi podstawę innowacyjności</a:t>
            </a:r>
            <a:r>
              <a:rPr lang="pl-PL" sz="24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>
              <a:buFontTx/>
              <a:buChar char="-"/>
            </a:pPr>
            <a:r>
              <a:rPr lang="pl-PL" sz="2800" b="1" dirty="0" smtClean="0"/>
              <a:t>Rozwijaj </a:t>
            </a:r>
            <a:r>
              <a:rPr lang="pl-PL" sz="2800" b="1" dirty="0"/>
              <a:t>w klasie twórczą </a:t>
            </a:r>
            <a:r>
              <a:rPr lang="pl-PL" sz="2800" b="1" dirty="0" smtClean="0"/>
              <a:t>atmosferę</a:t>
            </a:r>
            <a:endParaRPr lang="pl-PL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59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6034682"/>
          </a:xfrm>
        </p:spPr>
        <p:txBody>
          <a:bodyPr>
            <a:noAutofit/>
          </a:bodyPr>
          <a:lstStyle/>
          <a:p>
            <a:pPr marL="514350" indent="-514350" algn="r"/>
            <a:r>
              <a:rPr lang="pl-PL" sz="3200" b="1" dirty="0" smtClean="0"/>
              <a:t>     </a:t>
            </a:r>
            <a:r>
              <a:rPr lang="pl-PL" sz="3200" b="1" dirty="0"/>
              <a:t/>
            </a:r>
            <a:br>
              <a:rPr lang="pl-PL" sz="3200" b="1" dirty="0"/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r>
              <a:rPr lang="pl-PL" sz="3200" b="1" dirty="0"/>
              <a:t/>
            </a:r>
            <a:br>
              <a:rPr lang="pl-PL" sz="3200" b="1" dirty="0"/>
            </a:br>
            <a:r>
              <a:rPr lang="pl-PL" sz="2800" b="1" dirty="0"/>
              <a:t/>
            </a:r>
            <a:br>
              <a:rPr lang="pl-PL" sz="2800" b="1" dirty="0"/>
            </a:br>
            <a:r>
              <a:rPr lang="pl-PL" sz="2800" b="1" dirty="0" smtClean="0">
                <a:latin typeface="+mn-lt"/>
              </a:rPr>
              <a:t> </a:t>
            </a:r>
            <a:r>
              <a:rPr lang="pl-PL" sz="2800" b="1" dirty="0">
                <a:latin typeface="+mn-lt"/>
              </a:rPr>
              <a:t>- Strzeż się przed narzucaniem sztywnych schematów </a:t>
            </a:r>
            <a:r>
              <a:rPr lang="pl-PL" sz="2800" b="1" dirty="0" smtClean="0">
                <a:latin typeface="+mn-lt"/>
              </a:rPr>
              <a:t>poznawczych</a:t>
            </a:r>
            <a:br>
              <a:rPr lang="pl-PL" sz="2800" b="1" dirty="0" smtClean="0">
                <a:latin typeface="+mn-lt"/>
              </a:rPr>
            </a:br>
            <a:r>
              <a:rPr lang="pl-PL" sz="2800" b="1" dirty="0" smtClean="0">
                <a:latin typeface="+mn-lt"/>
              </a:rPr>
              <a:t> - Ucz tolerancji wobec nowych idei                             i twórczych osobowości</a:t>
            </a:r>
            <a:r>
              <a:rPr lang="pl-PL" sz="2800" dirty="0" smtClean="0">
                <a:latin typeface="+mn-lt"/>
              </a:rPr>
              <a:t>, gdyż takie podejście chroni jednostkę twórczą przed uniformizacją jego samego, jego zachowań            i poglądów</a:t>
            </a:r>
            <a:br>
              <a:rPr lang="pl-PL" sz="2800" dirty="0" smtClean="0">
                <a:latin typeface="+mn-lt"/>
              </a:rPr>
            </a:br>
            <a:r>
              <a:rPr lang="pl-PL" sz="2800" b="1" dirty="0">
                <a:latin typeface="+mn-lt"/>
              </a:rPr>
              <a:t> -</a:t>
            </a:r>
            <a:r>
              <a:rPr lang="pl-PL" sz="2800" dirty="0">
                <a:latin typeface="+mn-lt"/>
              </a:rPr>
              <a:t> </a:t>
            </a:r>
            <a:r>
              <a:rPr lang="pl-PL" sz="2800" b="1" dirty="0">
                <a:latin typeface="+mn-lt"/>
              </a:rPr>
              <a:t>Ucz dzieci cenić własne </a:t>
            </a:r>
            <a:r>
              <a:rPr lang="pl-PL" sz="2800" b="1" dirty="0" smtClean="0">
                <a:latin typeface="+mn-lt"/>
              </a:rPr>
              <a:t>pomysły</a:t>
            </a:r>
            <a:r>
              <a:rPr lang="pl-PL" sz="2800" dirty="0">
                <a:latin typeface="+mn-lt"/>
              </a:rPr>
              <a:t/>
            </a:r>
            <a:br>
              <a:rPr lang="pl-PL" sz="2800" dirty="0">
                <a:latin typeface="+mn-lt"/>
              </a:rPr>
            </a:br>
            <a:r>
              <a:rPr lang="pl-PL" sz="2800" b="1" dirty="0" smtClean="0">
                <a:latin typeface="+mn-lt"/>
              </a:rPr>
              <a:t>- </a:t>
            </a:r>
            <a:r>
              <a:rPr lang="pl-PL" sz="2800" b="1" dirty="0">
                <a:latin typeface="+mn-lt"/>
              </a:rPr>
              <a:t>Wspieraj i darz zaufaniem uczenie się inicjowane przez samych uczniów</a:t>
            </a:r>
            <a:r>
              <a:rPr lang="pl-PL" sz="2800" dirty="0">
                <a:latin typeface="+mn-lt"/>
              </a:rPr>
              <a:t>, gdyż sprzyja to podtrzymywaniu ich </a:t>
            </a:r>
            <a:r>
              <a:rPr lang="pl-PL" sz="2800" dirty="0" smtClean="0">
                <a:latin typeface="+mn-lt"/>
              </a:rPr>
              <a:t>ciekawości              i </a:t>
            </a:r>
            <a:r>
              <a:rPr lang="pl-PL" sz="2800" dirty="0">
                <a:latin typeface="+mn-lt"/>
              </a:rPr>
              <a:t>chęci </a:t>
            </a:r>
            <a:r>
              <a:rPr lang="pl-PL" sz="2800" dirty="0"/>
              <a:t>zdobywania </a:t>
            </a:r>
            <a:r>
              <a:rPr lang="pl-PL" sz="2800" dirty="0" smtClean="0"/>
              <a:t>wiedzy</a:t>
            </a:r>
            <a:r>
              <a:rPr lang="pl-PL" sz="2800" b="1" dirty="0"/>
              <a:t/>
            </a:r>
            <a:br>
              <a:rPr lang="pl-PL" sz="2800" b="1" dirty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 </a:t>
            </a:r>
            <a:br>
              <a:rPr lang="pl-PL" sz="2800" dirty="0" smtClean="0"/>
            </a:b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79512" y="476672"/>
            <a:ext cx="8568952" cy="6192688"/>
          </a:xfrm>
        </p:spPr>
        <p:txBody>
          <a:bodyPr>
            <a:normAutofit/>
          </a:bodyPr>
          <a:lstStyle/>
          <a:p>
            <a:pPr algn="r"/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2800" b="1" dirty="0" smtClean="0">
                <a:latin typeface="+mn-lt"/>
              </a:rPr>
              <a:t>-</a:t>
            </a:r>
            <a:r>
              <a:rPr lang="pl-PL" sz="2800" dirty="0" smtClean="0">
                <a:latin typeface="+mn-lt"/>
              </a:rPr>
              <a:t> </a:t>
            </a:r>
            <a:r>
              <a:rPr lang="pl-PL" sz="2800" b="1" dirty="0">
                <a:latin typeface="+mn-lt"/>
              </a:rPr>
              <a:t>Dostarczaj wiedzy o procesie </a:t>
            </a:r>
            <a:r>
              <a:rPr lang="pl-PL" sz="2800" b="1" dirty="0" smtClean="0">
                <a:latin typeface="+mn-lt"/>
              </a:rPr>
              <a:t>twórczym</a:t>
            </a:r>
            <a:r>
              <a:rPr lang="pl-PL" sz="2800" dirty="0" smtClean="0">
                <a:latin typeface="+mn-lt"/>
              </a:rPr>
              <a:t> </a:t>
            </a:r>
            <a:br>
              <a:rPr lang="pl-PL" sz="2800" dirty="0" smtClean="0">
                <a:latin typeface="+mn-lt"/>
              </a:rPr>
            </a:br>
            <a:r>
              <a:rPr lang="pl-PL" sz="2800" b="1" dirty="0" smtClean="0"/>
              <a:t>- „</a:t>
            </a:r>
            <a:r>
              <a:rPr lang="pl-PL" sz="2800" b="1" dirty="0" smtClean="0">
                <a:latin typeface="+mn-lt"/>
              </a:rPr>
              <a:t>Zabijaj </a:t>
            </a:r>
            <a:r>
              <a:rPr lang="pl-PL" sz="2800" b="1" dirty="0">
                <a:latin typeface="+mn-lt"/>
              </a:rPr>
              <a:t>uczniom ćwieka</a:t>
            </a:r>
            <a:r>
              <a:rPr lang="pl-PL" sz="2800" b="1" dirty="0" smtClean="0">
                <a:latin typeface="+mn-lt"/>
              </a:rPr>
              <a:t>”</a:t>
            </a:r>
            <a:r>
              <a:rPr lang="pl-PL" sz="2800" b="1" dirty="0">
                <a:latin typeface="+mn-lt"/>
              </a:rPr>
              <a:t/>
            </a:r>
            <a:br>
              <a:rPr lang="pl-PL" sz="2800" b="1" dirty="0">
                <a:latin typeface="+mn-lt"/>
              </a:rPr>
            </a:br>
            <a:r>
              <a:rPr lang="pl-PL" sz="2800" b="1" dirty="0">
                <a:latin typeface="+mn-lt"/>
              </a:rPr>
              <a:t>- Stwarzaj sytuacje wymagające twórczego myślenia </a:t>
            </a:r>
            <a:r>
              <a:rPr lang="pl-PL" sz="2800" dirty="0" smtClean="0">
                <a:latin typeface="+mn-lt"/>
              </a:rPr>
              <a:t>w </a:t>
            </a:r>
            <a:r>
              <a:rPr lang="pl-PL" sz="2800" dirty="0">
                <a:latin typeface="+mn-lt"/>
              </a:rPr>
              <a:t>myśl sentencji: </a:t>
            </a:r>
            <a:r>
              <a:rPr lang="pl-PL" sz="2800" i="1" dirty="0">
                <a:latin typeface="+mn-lt"/>
              </a:rPr>
              <a:t>„Potrzeba matką wynalazków</a:t>
            </a:r>
            <a:r>
              <a:rPr lang="pl-PL" sz="2800" i="1" dirty="0" smtClean="0">
                <a:latin typeface="+mn-lt"/>
              </a:rPr>
              <a:t>”</a:t>
            </a:r>
            <a:r>
              <a:rPr lang="pl-PL" sz="2800" b="1" dirty="0" smtClean="0">
                <a:latin typeface="+mn-lt"/>
              </a:rPr>
              <a:t/>
            </a:r>
            <a:br>
              <a:rPr lang="pl-PL" sz="2800" b="1" dirty="0" smtClean="0">
                <a:latin typeface="+mn-lt"/>
              </a:rPr>
            </a:br>
            <a:r>
              <a:rPr lang="pl-PL" sz="2800" b="1" dirty="0" smtClean="0">
                <a:latin typeface="+mn-lt"/>
              </a:rPr>
              <a:t>- Twórz sytuacje wymagające</a:t>
            </a:r>
            <a:r>
              <a:rPr lang="pl-PL" sz="2800" dirty="0" smtClean="0">
                <a:latin typeface="+mn-lt"/>
              </a:rPr>
              <a:t> zarówno </a:t>
            </a:r>
            <a:r>
              <a:rPr lang="pl-PL" sz="2800" b="1" dirty="0" smtClean="0">
                <a:latin typeface="+mn-lt"/>
              </a:rPr>
              <a:t>aktywności</a:t>
            </a:r>
            <a:r>
              <a:rPr lang="pl-PL" sz="2800" dirty="0" smtClean="0">
                <a:latin typeface="+mn-lt"/>
              </a:rPr>
              <a:t>, jak </a:t>
            </a:r>
            <a:r>
              <a:rPr lang="pl-PL" sz="2800" b="1" dirty="0" smtClean="0">
                <a:latin typeface="+mn-lt"/>
              </a:rPr>
              <a:t>i spokoju</a:t>
            </a:r>
            <a:br>
              <a:rPr lang="pl-PL" sz="2800" b="1" dirty="0" smtClean="0">
                <a:latin typeface="+mn-lt"/>
              </a:rPr>
            </a:br>
            <a:r>
              <a:rPr lang="pl-PL" sz="2800" b="1" dirty="0">
                <a:latin typeface="+mn-lt"/>
              </a:rPr>
              <a:t> - Udostępnij</a:t>
            </a:r>
            <a:r>
              <a:rPr lang="pl-PL" sz="2800" dirty="0">
                <a:latin typeface="+mn-lt"/>
              </a:rPr>
              <a:t> (w miarę możliwości) </a:t>
            </a:r>
            <a:r>
              <a:rPr lang="pl-PL" sz="2800" b="1" dirty="0">
                <a:latin typeface="+mn-lt"/>
              </a:rPr>
              <a:t>środki do realizacji </a:t>
            </a:r>
            <a:r>
              <a:rPr lang="pl-PL" sz="2800" b="1" dirty="0" smtClean="0">
                <a:latin typeface="+mn-lt"/>
              </a:rPr>
              <a:t>pomysłu</a:t>
            </a:r>
            <a:br>
              <a:rPr lang="pl-PL" sz="2800" b="1" dirty="0" smtClean="0">
                <a:latin typeface="+mn-lt"/>
              </a:rPr>
            </a:br>
            <a:endParaRPr lang="pl-PL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08912" cy="5832648"/>
          </a:xfrm>
        </p:spPr>
        <p:txBody>
          <a:bodyPr>
            <a:normAutofit fontScale="90000"/>
          </a:bodyPr>
          <a:lstStyle/>
          <a:p>
            <a:pPr algn="r"/>
            <a:r>
              <a:rPr lang="pl-PL" sz="3600" b="1" dirty="0"/>
              <a:t/>
            </a:r>
            <a:br>
              <a:rPr lang="pl-PL" sz="3600" b="1" dirty="0"/>
            </a:br>
            <a:r>
              <a:rPr lang="pl-PL" sz="3100" b="1" dirty="0" smtClean="0">
                <a:latin typeface="+mn-lt"/>
              </a:rPr>
              <a:t>- </a:t>
            </a:r>
            <a:r>
              <a:rPr lang="pl-PL" sz="3100" b="1" dirty="0">
                <a:latin typeface="+mn-lt"/>
              </a:rPr>
              <a:t>Utrwalaj zwyczaj pełnej realizacji pomysłów</a:t>
            </a:r>
            <a:r>
              <a:rPr lang="pl-PL" sz="3100" dirty="0">
                <a:latin typeface="+mn-lt"/>
              </a:rPr>
              <a:t>, gdyż idea to nie wszystko. Trzeba pomysł sprawdzić </a:t>
            </a:r>
            <a:r>
              <a:rPr lang="pl-PL" sz="3100" dirty="0" smtClean="0">
                <a:latin typeface="+mn-lt"/>
              </a:rPr>
              <a:t>w praktyce i </a:t>
            </a:r>
            <a:r>
              <a:rPr lang="pl-PL" sz="3100" dirty="0">
                <a:latin typeface="+mn-lt"/>
              </a:rPr>
              <a:t>wtedy można poprawić </a:t>
            </a:r>
            <a:r>
              <a:rPr lang="pl-PL" sz="3100" dirty="0" smtClean="0">
                <a:latin typeface="+mn-lt"/>
              </a:rPr>
              <a:t>i </a:t>
            </a:r>
            <a:r>
              <a:rPr lang="pl-PL" sz="3100" dirty="0">
                <a:latin typeface="+mn-lt"/>
              </a:rPr>
              <a:t>udoskonalić, co stanowi bodziec </a:t>
            </a:r>
            <a:r>
              <a:rPr lang="pl-PL" sz="3100" dirty="0" smtClean="0">
                <a:latin typeface="+mn-lt"/>
              </a:rPr>
              <a:t/>
            </a:r>
            <a:br>
              <a:rPr lang="pl-PL" sz="3100" dirty="0" smtClean="0">
                <a:latin typeface="+mn-lt"/>
              </a:rPr>
            </a:br>
            <a:r>
              <a:rPr lang="pl-PL" sz="3100" dirty="0" smtClean="0">
                <a:latin typeface="+mn-lt"/>
              </a:rPr>
              <a:t>do </a:t>
            </a:r>
            <a:r>
              <a:rPr lang="pl-PL" sz="3100" dirty="0">
                <a:latin typeface="+mn-lt"/>
              </a:rPr>
              <a:t>kolejnej twórczej inicjatywy </a:t>
            </a:r>
            <a:r>
              <a:rPr lang="pl-PL" sz="3100" dirty="0" smtClean="0">
                <a:latin typeface="+mn-lt"/>
              </a:rPr>
              <a:t/>
            </a:r>
            <a:br>
              <a:rPr lang="pl-PL" sz="3100" dirty="0" smtClean="0">
                <a:latin typeface="+mn-lt"/>
              </a:rPr>
            </a:br>
            <a:r>
              <a:rPr lang="pl-PL" sz="3100" dirty="0" smtClean="0">
                <a:latin typeface="+mn-lt"/>
              </a:rPr>
              <a:t>podejmowanej przez dziecko</a:t>
            </a:r>
            <a:r>
              <a:rPr lang="pl-PL" sz="3100" dirty="0">
                <a:latin typeface="+mn-lt"/>
              </a:rPr>
              <a:t/>
            </a:r>
            <a:br>
              <a:rPr lang="pl-PL" sz="3100" dirty="0">
                <a:latin typeface="+mn-lt"/>
              </a:rPr>
            </a:br>
            <a:r>
              <a:rPr lang="pl-PL" sz="3100" b="1" dirty="0">
                <a:latin typeface="+mn-lt"/>
              </a:rPr>
              <a:t>- Rozwijaj konstruktywny </a:t>
            </a:r>
            <a:r>
              <a:rPr lang="pl-PL" sz="3100" b="1" dirty="0" smtClean="0">
                <a:latin typeface="+mn-lt"/>
              </a:rPr>
              <a:t>krytycyzm</a:t>
            </a:r>
            <a:r>
              <a:rPr lang="pl-PL" sz="3100" dirty="0">
                <a:latin typeface="+mn-lt"/>
              </a:rPr>
              <a:t/>
            </a:r>
            <a:br>
              <a:rPr lang="pl-PL" sz="3100" dirty="0">
                <a:latin typeface="+mn-lt"/>
              </a:rPr>
            </a:br>
            <a:r>
              <a:rPr lang="pl-PL" sz="3100" b="1" dirty="0">
                <a:latin typeface="+mn-lt"/>
              </a:rPr>
              <a:t>- Wspieraj zdobywanie wiedzy </a:t>
            </a:r>
            <a:r>
              <a:rPr lang="pl-PL" sz="3100" b="1" dirty="0" smtClean="0">
                <a:latin typeface="+mn-lt"/>
              </a:rPr>
              <a:t>                                         </a:t>
            </a:r>
            <a:r>
              <a:rPr lang="pl-PL" sz="3100" dirty="0" smtClean="0">
                <a:latin typeface="+mn-lt"/>
              </a:rPr>
              <a:t>z </a:t>
            </a:r>
            <a:r>
              <a:rPr lang="pl-PL" sz="3100" dirty="0">
                <a:latin typeface="+mn-lt"/>
              </a:rPr>
              <a:t>różnych </a:t>
            </a:r>
            <a:r>
              <a:rPr lang="pl-PL" sz="3100" dirty="0" smtClean="0">
                <a:latin typeface="+mn-lt"/>
              </a:rPr>
              <a:t>dziedzin</a:t>
            </a:r>
            <a:r>
              <a:rPr lang="pl-PL" sz="3100" dirty="0">
                <a:latin typeface="+mn-lt"/>
              </a:rPr>
              <a:t/>
            </a:r>
            <a:br>
              <a:rPr lang="pl-PL" sz="3100" dirty="0">
                <a:latin typeface="+mn-lt"/>
              </a:rPr>
            </a:br>
            <a:r>
              <a:rPr lang="pl-PL" sz="3100" b="1" dirty="0">
                <a:latin typeface="+mn-lt"/>
              </a:rPr>
              <a:t>-</a:t>
            </a:r>
            <a:r>
              <a:rPr lang="pl-PL" sz="3100" dirty="0">
                <a:latin typeface="+mn-lt"/>
              </a:rPr>
              <a:t> </a:t>
            </a:r>
            <a:r>
              <a:rPr lang="pl-PL" sz="3100" b="1" dirty="0">
                <a:latin typeface="+mn-lt"/>
              </a:rPr>
              <a:t>Bądź</a:t>
            </a:r>
            <a:r>
              <a:rPr lang="pl-PL" sz="3100" dirty="0">
                <a:latin typeface="+mn-lt"/>
              </a:rPr>
              <a:t> </a:t>
            </a:r>
            <a:r>
              <a:rPr lang="pl-PL" sz="3100" b="1" dirty="0">
                <a:latin typeface="+mn-lt"/>
              </a:rPr>
              <a:t>śmiałym, pełnym animuszu </a:t>
            </a:r>
            <a:r>
              <a:rPr lang="pl-PL" sz="3100" b="1" dirty="0" smtClean="0">
                <a:latin typeface="+mn-lt"/>
              </a:rPr>
              <a:t>nauczycielem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600" i="1" dirty="0"/>
              <a:t>                                                                                                                                       </a:t>
            </a:r>
            <a:r>
              <a:rPr lang="pl-PL" sz="1600" i="1" dirty="0" smtClean="0"/>
              <a:t>                       (E.P</a:t>
            </a:r>
            <a:r>
              <a:rPr lang="pl-PL" sz="1600" i="1" dirty="0"/>
              <a:t>. Torrance) </a:t>
            </a:r>
            <a:r>
              <a:rPr lang="pl-PL" sz="1600" dirty="0"/>
              <a:t/>
            </a:r>
            <a:br>
              <a:rPr lang="pl-PL" sz="16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01931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898778"/>
          </a:xfrm>
        </p:spPr>
        <p:txBody>
          <a:bodyPr>
            <a:normAutofit fontScale="90000"/>
          </a:bodyPr>
          <a:lstStyle/>
          <a:p>
            <a:pPr algn="l"/>
            <a:r>
              <a:rPr lang="pl-PL" sz="2200" i="1" dirty="0" smtClean="0"/>
              <a:t>LITERATURA: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Z. Bertkowicz . E.Hoffman „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Niezwykła sztuka uczenia się”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S.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Bowkett „Wyobraź sobie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,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że ... . Ćwiczenia rozwijające twórcze myślenie uczniów.”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D.Branders, H. Phillips „Gry i zabawy grupowe”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A. Góralski „Twórcze rozwiązywanie zadań”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H. Hamer „Program lekcji wychowawczych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E. Kaniewska– Pęczak , M. Płócińska „Jak polubić naukę” 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W.Kozłowski „Twórcze dziecko w szkole – możliwości rozwoju”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D.Kubicka, Kręte ścieżki twórczej myśli, Charaktery, Marzec 2000.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D.Kubicka „Twórcze działanie dziecka w sytuacji zabawowo-zadaniowej”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J.Kujawiński „Rozwijanie aktywności twórczej uczniów klas początkowych”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W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. Limont „Synektyka a zdolności twórcze”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W.Limont „Uczeń zdolny”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W.Limont, J.Cieślikowska, D.Jastrzębska „Zdolni w szkole, czyli o zagrożeniach                       i 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możliwościach rozwojowych uczniów zdolnych”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    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E.Nęcka „Psychologia twórczości”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E.Nęcka „Techniki twórczego myślenia: klasyfikacja i przesłanki teoretyczne”, „Przegląd 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Psychologiczny”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nr 3/1983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W.Puślecki "Wspieranie elementarnych zdolności twórczych uczniów”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 K.J.Szmidt  „Pedagogika twórczości"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M.Szymański „Twórczość i style poznawcze uczniów”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M.Taraszkiewicz  „Jak uczyć lepiej - czyli refleksyjny praktyk w działaniu”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M.Tomaszewska „Trening 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kreatywności w rozwijaniu zdolności myślenia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twórczego” 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J. Uszyńska-Jarmoc „Twórcza aktywność dziecka. Teoria – rzeczywistość – perspektywy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rozwoju.”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K.W.Vopel „Umiejętność współpracy w grupie”</a:t>
            </a:r>
            <a:b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J.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Zborowski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„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> Rozwijanie aktywności twórczej </a:t>
            </a:r>
            <a:r>
              <a:rPr lang="pl-PL" sz="1600" dirty="0" smtClean="0">
                <a:latin typeface="Times New Roman" charset="0"/>
                <a:ea typeface="Times New Roman" charset="0"/>
                <a:cs typeface="Times New Roman" charset="0"/>
              </a:rPr>
              <a:t>uczniów”</a:t>
            </a:r>
            <a: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6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18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pl-PL" sz="18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pl-PL" sz="2200" dirty="0" smtClean="0"/>
              <a:t/>
            </a:r>
            <a:br>
              <a:rPr lang="pl-PL" sz="2200" dirty="0" smtClean="0"/>
            </a:b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3372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184576"/>
          </a:xfrm>
        </p:spPr>
        <p:txBody>
          <a:bodyPr>
            <a:normAutofit/>
          </a:bodyPr>
          <a:lstStyle/>
          <a:p>
            <a:pPr algn="r"/>
            <a:r>
              <a:rPr lang="pl-PL" sz="3200" i="1" dirty="0" smtClean="0"/>
              <a:t>Twórcza postawa, pomysłowość, elastyczność, umiejętność wyszukiwania nieznanych odpowiedzi, ambitnych i oryginalnych rozwiązań to cechy człowieka, pod które fundamenty zakłada się już w najmłodszych latach.</a:t>
            </a:r>
            <a:br>
              <a:rPr lang="pl-PL" sz="3200" i="1" dirty="0" smtClean="0"/>
            </a:br>
            <a:r>
              <a:rPr lang="pl-PL" sz="3200" i="1" dirty="0" smtClean="0"/>
              <a:t>                                                           </a:t>
            </a:r>
            <a:r>
              <a:rPr lang="pl-PL" sz="2000" dirty="0" smtClean="0"/>
              <a:t>/ R. Fisher /</a:t>
            </a:r>
            <a:br>
              <a:rPr lang="pl-PL" sz="2000" dirty="0" smtClean="0"/>
            </a:b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/>
          <a:lstStyle/>
          <a:p>
            <a:r>
              <a:rPr lang="pl-PL" dirty="0"/>
              <a:t>Cechy postawy twórczej</a:t>
            </a:r>
            <a:r>
              <a:rPr lang="pl-PL" sz="4000" dirty="0"/>
              <a:t>: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628800"/>
            <a:ext cx="8206680" cy="4320480"/>
          </a:xfrm>
        </p:spPr>
        <p:txBody>
          <a:bodyPr>
            <a:noAutofit/>
          </a:bodyPr>
          <a:lstStyle/>
          <a:p>
            <a:r>
              <a:rPr lang="pl-PL" sz="3200" b="1" i="1" dirty="0">
                <a:solidFill>
                  <a:schemeClr val="tx1"/>
                </a:solidFill>
              </a:rPr>
              <a:t>Szczególny sposób postrzegania </a:t>
            </a:r>
            <a:r>
              <a:rPr lang="pl-PL" sz="3200" b="1" i="1" dirty="0" smtClean="0">
                <a:solidFill>
                  <a:schemeClr val="tx1"/>
                </a:solidFill>
              </a:rPr>
              <a:t>świata </a:t>
            </a:r>
            <a:r>
              <a:rPr lang="pl-PL" sz="3200" dirty="0" smtClean="0">
                <a:solidFill>
                  <a:schemeClr val="tx1"/>
                </a:solidFill>
              </a:rPr>
              <a:t>Osoby </a:t>
            </a:r>
            <a:r>
              <a:rPr lang="pl-PL" sz="3200" dirty="0">
                <a:solidFill>
                  <a:schemeClr val="tx1"/>
                </a:solidFill>
              </a:rPr>
              <a:t>twórcze potrafią poznawać świat na dwa sposoby: zmysłowo </a:t>
            </a:r>
            <a:r>
              <a:rPr lang="pl-PL" sz="3200" dirty="0" smtClean="0">
                <a:solidFill>
                  <a:schemeClr val="tx1"/>
                </a:solidFill>
              </a:rPr>
              <a:t>i racjonalnie, konkretnie i </a:t>
            </a:r>
            <a:r>
              <a:rPr lang="pl-PL" sz="3200" dirty="0">
                <a:solidFill>
                  <a:schemeClr val="tx1"/>
                </a:solidFill>
              </a:rPr>
              <a:t>pojęciowo. </a:t>
            </a:r>
            <a:endParaRPr lang="pl-PL" sz="3200" dirty="0" smtClean="0">
              <a:solidFill>
                <a:schemeClr val="tx1"/>
              </a:solidFill>
            </a:endParaRPr>
          </a:p>
          <a:p>
            <a:r>
              <a:rPr lang="pl-PL" sz="3200" dirty="0" smtClean="0">
                <a:solidFill>
                  <a:schemeClr val="tx1"/>
                </a:solidFill>
              </a:rPr>
              <a:t>Mają </a:t>
            </a:r>
            <a:r>
              <a:rPr lang="pl-PL" sz="3200" dirty="0">
                <a:solidFill>
                  <a:schemeClr val="tx1"/>
                </a:solidFill>
              </a:rPr>
              <a:t>też zdolność </a:t>
            </a:r>
            <a:r>
              <a:rPr lang="pl-PL" sz="3200" dirty="0" smtClean="0">
                <a:solidFill>
                  <a:schemeClr val="tx1"/>
                </a:solidFill>
              </a:rPr>
              <a:t>dziwienia </a:t>
            </a:r>
            <a:r>
              <a:rPr lang="pl-PL" sz="3200" dirty="0">
                <a:solidFill>
                  <a:schemeClr val="tx1"/>
                </a:solidFill>
              </a:rPr>
              <a:t>się, zaciekawienia, popadania </a:t>
            </a:r>
            <a:r>
              <a:rPr lang="pl-PL" sz="3200" dirty="0" smtClean="0">
                <a:solidFill>
                  <a:schemeClr val="tx1"/>
                </a:solidFill>
              </a:rPr>
              <a:t>w </a:t>
            </a:r>
            <a:r>
              <a:rPr lang="pl-PL" sz="3200" dirty="0">
                <a:solidFill>
                  <a:schemeClr val="tx1"/>
                </a:solidFill>
              </a:rPr>
              <a:t>zdumienie, choć częstokroć posiadają </a:t>
            </a:r>
            <a:r>
              <a:rPr lang="pl-PL" sz="3200" dirty="0" smtClean="0">
                <a:solidFill>
                  <a:schemeClr val="tx1"/>
                </a:solidFill>
              </a:rPr>
              <a:t>głęboką</a:t>
            </a:r>
          </a:p>
          <a:p>
            <a:r>
              <a:rPr lang="pl-PL" sz="3200" dirty="0" smtClean="0">
                <a:solidFill>
                  <a:schemeClr val="tx1"/>
                </a:solidFill>
              </a:rPr>
              <a:t> i </a:t>
            </a:r>
            <a:r>
              <a:rPr lang="pl-PL" sz="3200" dirty="0">
                <a:solidFill>
                  <a:schemeClr val="tx1"/>
                </a:solidFill>
              </a:rPr>
              <a:t>wszechstronną </a:t>
            </a:r>
            <a:r>
              <a:rPr lang="pl-PL" sz="3200" dirty="0" smtClean="0">
                <a:solidFill>
                  <a:schemeClr val="tx1"/>
                </a:solidFill>
              </a:rPr>
              <a:t>wiedzę </a:t>
            </a:r>
            <a:endParaRPr lang="pl-PL" sz="3200" dirty="0">
              <a:solidFill>
                <a:schemeClr val="tx1"/>
              </a:solidFill>
            </a:endParaRP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8153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496944" cy="4536504"/>
          </a:xfrm>
        </p:spPr>
        <p:txBody>
          <a:bodyPr>
            <a:normAutofit fontScale="90000"/>
          </a:bodyPr>
          <a:lstStyle/>
          <a:p>
            <a:pPr algn="r"/>
            <a:r>
              <a:rPr lang="pl-PL" dirty="0" smtClean="0"/>
              <a:t/>
            </a:r>
            <a:br>
              <a:rPr lang="pl-PL" dirty="0" smtClean="0"/>
            </a:br>
            <a:r>
              <a:rPr lang="pl-PL" sz="3600" b="1" i="1" dirty="0" smtClean="0">
                <a:latin typeface="+mn-lt"/>
              </a:rPr>
              <a:t>Otwartość </a:t>
            </a:r>
            <a:r>
              <a:rPr lang="pl-PL" sz="3600" b="1" i="1" dirty="0">
                <a:latin typeface="+mn-lt"/>
              </a:rPr>
              <a:t>umysłu i tolerancja </a:t>
            </a:r>
            <a:r>
              <a:rPr lang="pl-PL" sz="3600" b="1" i="1" dirty="0" smtClean="0">
                <a:latin typeface="+mn-lt"/>
              </a:rPr>
              <a:t>                       dla dwuznaczności</a:t>
            </a:r>
            <a:r>
              <a:rPr lang="pl-PL" sz="3600" b="1" dirty="0" smtClean="0">
                <a:latin typeface="+mn-lt"/>
              </a:rPr>
              <a:t> 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>Człowiek </a:t>
            </a:r>
            <a:r>
              <a:rPr lang="pl-PL" sz="3600" dirty="0"/>
              <a:t>twórczy wyróżnia się elastycznością, brakiem sztywności </a:t>
            </a:r>
            <a:r>
              <a:rPr lang="pl-PL" sz="3600" dirty="0" smtClean="0"/>
              <a:t>myślenia oraz zdolnością                                      do </a:t>
            </a:r>
            <a:r>
              <a:rPr lang="pl-PL" sz="3600" dirty="0"/>
              <a:t>odbierania </a:t>
            </a:r>
            <a:r>
              <a:rPr lang="pl-PL" sz="3600" dirty="0" smtClean="0"/>
              <a:t>i </a:t>
            </a:r>
            <a:r>
              <a:rPr lang="pl-PL" sz="3600" dirty="0"/>
              <a:t>tolerowania </a:t>
            </a:r>
            <a:r>
              <a:rPr lang="pl-PL" sz="3600" dirty="0" smtClean="0"/>
              <a:t>                          informacji </a:t>
            </a:r>
            <a:r>
              <a:rPr lang="pl-PL" sz="3600" dirty="0"/>
              <a:t>sprzecznych, </a:t>
            </a:r>
            <a:r>
              <a:rPr lang="pl-PL" sz="3600" dirty="0" smtClean="0"/>
              <a:t>dwuznacznych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460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19256" cy="4896544"/>
          </a:xfrm>
        </p:spPr>
        <p:txBody>
          <a:bodyPr>
            <a:normAutofit/>
          </a:bodyPr>
          <a:lstStyle/>
          <a:p>
            <a:pPr algn="r"/>
            <a:r>
              <a:rPr lang="pl-PL" sz="3200" b="1" i="1" dirty="0">
                <a:latin typeface="+mn-lt"/>
              </a:rPr>
              <a:t>Niezależność i </a:t>
            </a:r>
            <a:r>
              <a:rPr lang="pl-PL" sz="3200" b="1" i="1" dirty="0" smtClean="0">
                <a:latin typeface="+mn-lt"/>
              </a:rPr>
              <a:t>odwaga</a:t>
            </a:r>
            <a:r>
              <a:rPr lang="pl-PL" sz="3200" dirty="0" smtClean="0">
                <a:latin typeface="+mn-lt"/>
              </a:rPr>
              <a:t>                                          </a:t>
            </a:r>
            <a:r>
              <a:rPr lang="pl-PL" sz="3200" dirty="0" smtClean="0"/>
              <a:t>Osoby </a:t>
            </a:r>
            <a:r>
              <a:rPr lang="pl-PL" sz="3200" dirty="0"/>
              <a:t>twórcze mniej ulegają wpływom otoczenia społecznego, mniej obawiają </a:t>
            </a:r>
            <a:r>
              <a:rPr lang="pl-PL" sz="3200" dirty="0" smtClean="0"/>
              <a:t>       się </a:t>
            </a:r>
            <a:r>
              <a:rPr lang="pl-PL" sz="3200" dirty="0"/>
              <a:t>tego, co mówią i czego wymagają </a:t>
            </a:r>
            <a:r>
              <a:rPr lang="pl-PL" sz="3200" dirty="0" smtClean="0"/>
              <a:t>           od </a:t>
            </a:r>
            <a:r>
              <a:rPr lang="pl-PL" sz="3200" dirty="0"/>
              <a:t>nich inni </a:t>
            </a:r>
            <a:r>
              <a:rPr lang="pl-PL" sz="3200" dirty="0" smtClean="0"/>
              <a:t>ludzie; </a:t>
            </a:r>
            <a:br>
              <a:rPr lang="pl-PL" sz="3200" dirty="0" smtClean="0"/>
            </a:br>
            <a:r>
              <a:rPr lang="pl-PL" sz="3200" dirty="0" smtClean="0"/>
              <a:t>Zachowują </a:t>
            </a:r>
            <a:r>
              <a:rPr lang="pl-PL" sz="3200" dirty="0"/>
              <a:t>niezależność </a:t>
            </a:r>
            <a:r>
              <a:rPr lang="pl-PL" sz="3200" dirty="0" smtClean="0"/>
              <a:t>w </a:t>
            </a:r>
            <a:r>
              <a:rPr lang="pl-PL" sz="3200" dirty="0"/>
              <a:t>sądach </a:t>
            </a:r>
            <a:r>
              <a:rPr lang="pl-PL" sz="3200" dirty="0" smtClean="0"/>
              <a:t>                     i działaniach </a:t>
            </a:r>
            <a:r>
              <a:rPr lang="pl-PL" sz="3600" dirty="0"/>
              <a:t/>
            </a:r>
            <a:br>
              <a:rPr lang="pl-PL" sz="3600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114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040560"/>
          </a:xfrm>
        </p:spPr>
        <p:txBody>
          <a:bodyPr>
            <a:normAutofit/>
          </a:bodyPr>
          <a:lstStyle/>
          <a:p>
            <a:pPr algn="r"/>
            <a:r>
              <a:rPr lang="pl-PL" sz="3200" b="1" i="1" dirty="0" smtClean="0">
                <a:latin typeface="+mn-lt"/>
              </a:rPr>
              <a:t>Spontaniczność </a:t>
            </a:r>
            <a:r>
              <a:rPr lang="pl-PL" sz="3200" b="1" i="1" dirty="0">
                <a:latin typeface="+mn-lt"/>
              </a:rPr>
              <a:t>i </a:t>
            </a:r>
            <a:r>
              <a:rPr lang="pl-PL" sz="3200" b="1" i="1" dirty="0" smtClean="0">
                <a:latin typeface="+mn-lt"/>
              </a:rPr>
              <a:t>ekspresja                        </a:t>
            </a:r>
            <a:r>
              <a:rPr lang="pl-PL" sz="3200" dirty="0" smtClean="0"/>
              <a:t>Zachowania </a:t>
            </a:r>
            <a:r>
              <a:rPr lang="pl-PL" sz="3200" dirty="0"/>
              <a:t>osób twórczych wydają się mniej kontrolowane i hamowane, bardziej niż u innych ludzi swobodne </a:t>
            </a:r>
            <a:r>
              <a:rPr lang="pl-PL" sz="3200" dirty="0" smtClean="0"/>
              <a:t>               i ekspresyjne 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5243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147248" cy="5688632"/>
          </a:xfrm>
        </p:spPr>
        <p:txBody>
          <a:bodyPr>
            <a:normAutofit/>
          </a:bodyPr>
          <a:lstStyle/>
          <a:p>
            <a:pPr algn="r"/>
            <a:r>
              <a:rPr lang="pl-PL" sz="3200" b="1" i="1" dirty="0" smtClean="0">
                <a:latin typeface="+mn-lt"/>
              </a:rPr>
              <a:t>Brak </a:t>
            </a:r>
            <a:r>
              <a:rPr lang="pl-PL" sz="3200" b="1" i="1" dirty="0">
                <a:latin typeface="+mn-lt"/>
              </a:rPr>
              <a:t>obawy przed </a:t>
            </a:r>
            <a:r>
              <a:rPr lang="pl-PL" sz="3200" b="1" i="1" dirty="0" smtClean="0">
                <a:latin typeface="+mn-lt"/>
              </a:rPr>
              <a:t>nieznanym                               </a:t>
            </a:r>
            <a:r>
              <a:rPr lang="pl-PL" sz="3200" dirty="0" smtClean="0"/>
              <a:t>Ludzi </a:t>
            </a:r>
            <a:r>
              <a:rPr lang="pl-PL" sz="3200" dirty="0"/>
              <a:t>twórczych cechuje pociąg </a:t>
            </a:r>
            <a:r>
              <a:rPr lang="pl-PL" sz="3200" dirty="0" smtClean="0"/>
              <a:t>                     do </a:t>
            </a:r>
            <a:r>
              <a:rPr lang="pl-PL" sz="3200" dirty="0"/>
              <a:t>zagadek, tajemnic </a:t>
            </a:r>
            <a:r>
              <a:rPr lang="pl-PL" sz="3200"/>
              <a:t>i </a:t>
            </a:r>
            <a:r>
              <a:rPr lang="pl-PL" sz="3200" smtClean="0"/>
              <a:t>niejasności 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3200" i="1" dirty="0"/>
              <a:t/>
            </a:r>
            <a:br>
              <a:rPr lang="pl-PL" sz="3200" i="1" dirty="0"/>
            </a:b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0170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124744"/>
            <a:ext cx="8496944" cy="5184576"/>
          </a:xfrm>
        </p:spPr>
        <p:txBody>
          <a:bodyPr>
            <a:noAutofit/>
          </a:bodyPr>
          <a:lstStyle/>
          <a:p>
            <a:pPr algn="r"/>
            <a:r>
              <a:rPr lang="pl-PL" sz="3200" b="1" i="1" dirty="0">
                <a:latin typeface="+mn-lt"/>
              </a:rPr>
              <a:t>Zdolność koncentracji i </a:t>
            </a:r>
            <a:r>
              <a:rPr lang="pl-PL" sz="3200" b="1" i="1">
                <a:latin typeface="+mn-lt"/>
              </a:rPr>
              <a:t>fascynacja </a:t>
            </a:r>
            <a:r>
              <a:rPr lang="pl-PL" sz="3200" b="1" i="1" smtClean="0">
                <a:latin typeface="+mn-lt"/>
              </a:rPr>
              <a:t>zadaniem</a:t>
            </a:r>
            <a:r>
              <a:rPr lang="pl-PL" sz="3200" b="1" i="1" smtClean="0"/>
              <a:t> </a:t>
            </a:r>
            <a:r>
              <a:rPr lang="pl-PL" sz="3200" b="1" i="1" dirty="0" smtClean="0"/>
              <a:t/>
            </a:r>
            <a:br>
              <a:rPr lang="pl-PL" sz="3200" b="1" i="1" dirty="0" smtClean="0"/>
            </a:br>
            <a:r>
              <a:rPr lang="pl-PL" sz="3200" dirty="0" smtClean="0"/>
              <a:t>Osoby </a:t>
            </a:r>
            <a:r>
              <a:rPr lang="pl-PL" sz="3200" dirty="0"/>
              <a:t>twórcze są </a:t>
            </a:r>
            <a:r>
              <a:rPr lang="pl-PL" sz="3200" dirty="0" smtClean="0"/>
              <a:t>zdolne do </a:t>
            </a:r>
            <a:r>
              <a:rPr lang="pl-PL" sz="3200" dirty="0"/>
              <a:t>głębszej </a:t>
            </a:r>
            <a:r>
              <a:rPr lang="pl-PL" sz="3200" dirty="0" smtClean="0"/>
              <a:t>                    i </a:t>
            </a:r>
            <a:r>
              <a:rPr lang="pl-PL" sz="3200" dirty="0"/>
              <a:t>dłuższej koncentracji </a:t>
            </a:r>
            <a:r>
              <a:rPr lang="pl-PL" sz="3200" dirty="0" smtClean="0"/>
              <a:t>               </a:t>
            </a:r>
            <a:br>
              <a:rPr lang="pl-PL" sz="3200" dirty="0" smtClean="0"/>
            </a:br>
            <a:r>
              <a:rPr lang="pl-PL" sz="3200" dirty="0" smtClean="0"/>
              <a:t>na </a:t>
            </a:r>
            <a:r>
              <a:rPr lang="pl-PL" sz="3200" dirty="0"/>
              <a:t>tym, </a:t>
            </a:r>
            <a:r>
              <a:rPr lang="pl-PL" sz="3200" dirty="0" smtClean="0"/>
              <a:t>co </a:t>
            </a:r>
            <a:r>
              <a:rPr lang="pl-PL" sz="3200" dirty="0"/>
              <a:t>robią, niż to na ogół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zdarza </a:t>
            </a:r>
            <a:r>
              <a:rPr lang="pl-PL" sz="3200" dirty="0"/>
              <a:t>się </a:t>
            </a:r>
            <a:r>
              <a:rPr lang="pl-PL" sz="3200"/>
              <a:t>innym </a:t>
            </a:r>
            <a:r>
              <a:rPr lang="pl-PL" sz="3200" smtClean="0"/>
              <a:t>ludziom 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 smtClean="0"/>
              <a:t> </a:t>
            </a:r>
            <a:r>
              <a:rPr lang="pl-PL" sz="3200" dirty="0"/>
              <a:t/>
            </a:r>
            <a:br>
              <a:rPr lang="pl-PL" sz="3200" dirty="0"/>
            </a:b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lepienie niebieskie">
  <a:themeElements>
    <a:clrScheme name="Sklepienie niebieski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Sklepienie niebieski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klepienie niebiesk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276</TotalTime>
  <Words>655</Words>
  <Application>Microsoft Office PowerPoint</Application>
  <PresentationFormat>Pokaz na ekranie (4:3)</PresentationFormat>
  <Paragraphs>61</Paragraphs>
  <Slides>28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Sklepienie niebieskie</vt:lpstr>
      <vt:lpstr>TWÓRCZE MYŚLENIE</vt:lpstr>
      <vt:lpstr>Twórczość to pewna postawa wobec życia, mająca swój wyraz w umiejętności samodzielnego myślenia i rozwiązywania nieznanych problemów i zadań: występuje tam, gdzie powstają nowe jakości  i wartości będące wynikiem osobistych działań i poszukiwań.                                                                        /B.Suchodolski/</vt:lpstr>
      <vt:lpstr>Twórcza postawa, pomysłowość, elastyczność, umiejętność wyszukiwania nieznanych odpowiedzi, ambitnych i oryginalnych rozwiązań to cechy człowieka, pod które fundamenty zakłada się już w najmłodszych latach.                                                            / R. Fisher / </vt:lpstr>
      <vt:lpstr>Cechy postawy twórczej:</vt:lpstr>
      <vt:lpstr> Otwartość umysłu i tolerancja                        dla dwuznaczności  Człowiek twórczy wyróżnia się elastycznością, brakiem sztywności myślenia oraz zdolnością                                      do odbierania i tolerowania                           informacji sprzecznych, dwuznacznych   </vt:lpstr>
      <vt:lpstr>Niezależność i odwaga                                          Osoby twórcze mniej ulegają wpływom otoczenia społecznego, mniej obawiają        się tego, co mówią i czego wymagają            od nich inni ludzie;  Zachowują niezależność w sądach                      i działaniach   </vt:lpstr>
      <vt:lpstr>Spontaniczność i ekspresja                        Zachowania osób twórczych wydają się mniej kontrolowane i hamowane, bardziej niż u innych ludzi swobodne                i ekspresyjne   </vt:lpstr>
      <vt:lpstr>Brak obawy przed nieznanym                               Ludzi twórczych cechuje pociąg                      do zagadek, tajemnic i niejasności   </vt:lpstr>
      <vt:lpstr>Zdolność koncentracji i fascynacja zadaniem  Osoby twórcze są zdolne do głębszej                     i dłuższej koncentracji                 na tym, co robią, niż to na ogół  zdarza się innym ludziom    </vt:lpstr>
      <vt:lpstr>Życzliwe poczucie humoru                             Człowiek twórczy, motywowany potrzebami samorozwoju,                                ma filozoficzne poczucie humoru -           Śmieje się wraz z innymi ludźmi,                          a nie z innych ludzi  </vt:lpstr>
      <vt:lpstr> Zdolność do integrowania przeciwieństw                    Ludzie twórczy potrafią integrować,  łączyć ze sobą w jedność to, co oddzielne,  a nawet przeciwstawne;               Obowiązek staje się dla nich przyjemnością, a przyjemność łączy się z obowiązkiem </vt:lpstr>
      <vt:lpstr>Myślenie TWORCZE jest dywergencyjne, Rozbieżne - dopuszcza wiele rozwiązań/pomysłów,  wiele odpowiedzi.  Nie zamyka się w jedynej. Myślenie Dywergencyjne – jest przeciwne myśleniu konwergencyjnemu (Dopuszczającemu Jedno  Poprawne rozwiązanie).  /Guilford/</vt:lpstr>
      <vt:lpstr>Zasady dywergencyjności (rozbieżności):</vt:lpstr>
      <vt:lpstr> Ellis Paul Torrance dodał TERMIN elaboracja – ważny ELEMent twórczego myślenia, świadczący             o tym, że kreatywność polega                 na przełamaniu typowego dla nas lenistwa umysłowego i starannego dopracowywania swojego pomysłu</vt:lpstr>
      <vt:lpstr>„zdolności twórcze rozumiane jako naczelne właściwości jednostki pozwalające na dywergencyjne przetrwanie            i wytwarzanie informacji                                  są koniecznymi i ważnymi komponentami struktur zdolności” /prof. WiesławA Limont/</vt:lpstr>
      <vt:lpstr>„Dzieci dysponują naturalnym potencjałem twórczym” (E.P. Torrance)   Odpowiednia pomoc wychowawcza  sprzyja odkrywaniu umiejętności  oraz uświadomieniu ich sobie  przez Ucznia</vt:lpstr>
      <vt:lpstr>Podstawę wychowania twórczego                                  wg Torrance’ jest myślenie twórcze. Następstwem umiejętności myślenia twórczego jest  twórcza postawa dziecka wobec wszelkiego rodzaju działalności: aktywnośCI muzycznEJ, wokalnEJ, plastycznEJ, ruchowEJ, werbalnEJ.  </vt:lpstr>
      <vt:lpstr>Czynnikiem stymulującym rozwój dyspozycji twórczych dziecka jest zabawa, dlatego ważne jest wykorzystanie zabawy do rozwijania myślenia twórczego dzieci - stosując różnorodne metody i techniki twórczego myślenia </vt:lpstr>
      <vt:lpstr>Dobór metod Stymulujących Rozwój TWÓRCZY musi być dopasowany do etapów rozwoju i potencjalnych możliwości tworzenia, jak również kierunku i dziedziny twórczości DZIECKA </vt:lpstr>
      <vt:lpstr>METODY STYMULUJĄCE TWÓRCZY ROZWÓJ</vt:lpstr>
      <vt:lpstr> Trening twórczości –  swoista gimnastyka umysłowa,                           w której wiedza teoretyczna odgrywa stosunkowo niewielką rolę.  W treningu twórczości stosuje się liczne techniki służące podwyższeniu twórczego potencjału uczestników.  Techniki dzieli się na grupy, ze względu          na to, co jest przedmiotem oddziaływania: zdolności poznawcze, motywacja, przezwyciężanie przeszkód                                lub umiejętności społeczne.  </vt:lpstr>
      <vt:lpstr>Działania nauczyciela stymulujące  rozwój dziecka:</vt:lpstr>
      <vt:lpstr>Sposoby prowadzenia lekcji sprzyjające  rozwojowi  twórczego myślenia: </vt:lpstr>
      <vt:lpstr>Apel do nauczyciela:</vt:lpstr>
      <vt:lpstr>          - Strzeż się przed narzucaniem sztywnych schematów poznawczych  - Ucz tolerancji wobec nowych idei                             i twórczych osobowości, gdyż takie podejście chroni jednostkę twórczą przed uniformizacją jego samego, jego zachowań            i poglądów  - Ucz dzieci cenić własne pomysły - Wspieraj i darz zaufaniem uczenie się inicjowane przez samych uczniów, gdyż sprzyja to podtrzymywaniu ich ciekawości              i chęci zdobywania wiedzy    </vt:lpstr>
      <vt:lpstr> - Dostarczaj wiedzy o procesie twórczym  - „Zabijaj uczniom ćwieka” - Stwarzaj sytuacje wymagające twórczego myślenia w myśl sentencji: „Potrzeba matką wynalazków” - Twórz sytuacje wymagające zarówno aktywności, jak i spokoju  - Udostępnij (w miarę możliwości) środki do realizacji pomysłu </vt:lpstr>
      <vt:lpstr> - Utrwalaj zwyczaj pełnej realizacji pomysłów, gdyż idea to nie wszystko. Trzeba pomysł sprawdzić w praktyce i wtedy można poprawić i udoskonalić, co stanowi bodziec  do kolejnej twórczej inicjatywy  podejmowanej przez dziecko - Rozwijaj konstruktywny krytycyzm - Wspieraj zdobywanie wiedzy                                          z różnych dziedzin - Bądź śmiałym, pełnym animuszu nauczycielem                                                                                                                                                               (E.P. Torrance)   </vt:lpstr>
      <vt:lpstr>LITERATURA: Z. Bertkowicz . E.Hoffman „ Niezwykła sztuka uczenia się”  S. Bowkett „Wyobraź sobie, że ... . Ćwiczenia rozwijające twórcze myślenie uczniów.”  D.Branders, H. Phillips „Gry i zabawy grupowe” A. Góralski „Twórcze rozwiązywanie zadań”  H. Hamer „Program lekcji wychowawczych E. Kaniewska– Pęczak , M. Płócińska „Jak polubić naukę”   W.Kozłowski „Twórcze dziecko w szkole – możliwości rozwoju”  D.Kubicka, Kręte ścieżki twórczej myśli, Charaktery, Marzec 2000. D.Kubicka „Twórcze działanie dziecka w sytuacji zabawowo-zadaniowej”  J.Kujawiński „Rozwijanie aktywności twórczej uczniów klas początkowych”  W. Limont „Synektyka a zdolności twórcze”  W.Limont „Uczeń zdolny” W.Limont, J.Cieślikowska, D.Jastrzębska „Zdolni w szkole, czyli o zagrożeniach                       i możliwościach rozwojowych uczniów zdolnych”                         E.Nęcka „Psychologia twórczości” E.Nęcka „Techniki twórczego myślenia: klasyfikacja i przesłanki teoretyczne”, „Przegląd Psychologiczny” nr 3/1983 W.Puślecki "Wspieranie elementarnych zdolności twórczych uczniów”  K.J.Szmidt  „Pedagogika twórczości" M.Szymański „Twórczość i style poznawcze uczniów”  M.Taraszkiewicz  „Jak uczyć lepiej - czyli refleksyjny praktyk w działaniu”  M.Tomaszewska „Trening kreatywności w rozwijaniu zdolności myślenia twórczego”  J. Uszyńska-Jarmoc „Twórcza aktywność dziecka. Teoria – rzeczywistość – perspektywy rozwoju.”  K.W.Vopel „Umiejętność współpracy w grupie” J. Zborowski „ Rozwijanie aktywności twórczej uczniów”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TWÓRCZE MYŚLENIE</dc:title>
  <dc:creator>Użytkownik Microsoft Office</dc:creator>
  <cp:lastModifiedBy>Danka Andrzejewska</cp:lastModifiedBy>
  <cp:revision>32</cp:revision>
  <dcterms:created xsi:type="dcterms:W3CDTF">2016-05-05T14:44:53Z</dcterms:created>
  <dcterms:modified xsi:type="dcterms:W3CDTF">2016-05-06T07:31:21Z</dcterms:modified>
</cp:coreProperties>
</file>