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6" r:id="rId4"/>
    <p:sldId id="267" r:id="rId5"/>
    <p:sldId id="273" r:id="rId6"/>
    <p:sldId id="274" r:id="rId7"/>
    <p:sldId id="268" r:id="rId8"/>
    <p:sldId id="272" r:id="rId9"/>
    <p:sldId id="269" r:id="rId10"/>
    <p:sldId id="275" r:id="rId11"/>
    <p:sldId id="276" r:id="rId12"/>
    <p:sldId id="258" r:id="rId13"/>
    <p:sldId id="260" r:id="rId14"/>
    <p:sldId id="261" r:id="rId15"/>
    <p:sldId id="262" r:id="rId16"/>
    <p:sldId id="263" r:id="rId17"/>
    <p:sldId id="270" r:id="rId18"/>
    <p:sldId id="271" r:id="rId19"/>
    <p:sldId id="277" r:id="rId20"/>
    <p:sldId id="278" r:id="rId21"/>
    <p:sldId id="279" r:id="rId22"/>
    <p:sldId id="280" r:id="rId23"/>
    <p:sldId id="28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smtClean="0"/>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smtClean="0"/>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smtClean="0"/>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smtClean="0"/>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smtClean="0"/>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smtClean="0"/>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smtClean="0"/>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smtClean="0"/>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smtClean="0"/>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smtClean="0"/>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6/16/2015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6/16/2015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lex.online.wolterskluwer.pl/WKPLOnline/index.rpc#hiperlinkText.rpc?hiperlink=type=tresc:nro=Powszechny.1385112:part=a3u1&amp;full=1" TargetMode="External"/><Relationship Id="rId2" Type="http://schemas.openxmlformats.org/officeDocument/2006/relationships/hyperlink" Target="http://lex.online.wolterskluwer.pl/WKPLOnline/index.rpc#hiperlinkText.rpc?hiperlink=type=tresc:nro=Powszechny.1385112:part=a2u1&amp;full=1" TargetMode="External"/><Relationship Id="rId1" Type="http://schemas.openxmlformats.org/officeDocument/2006/relationships/slideLayout" Target="../slideLayouts/slideLayout2.xml"/><Relationship Id="rId5" Type="http://schemas.openxmlformats.org/officeDocument/2006/relationships/hyperlink" Target="http://lex.online.wolterskluwer.pl/WKPLOnline/index.rpc#hiperlinkText.rpc?hiperlink=type=tresc:nro=Powszechny.1385112:part=a3u4&amp;full=1" TargetMode="External"/><Relationship Id="rId4" Type="http://schemas.openxmlformats.org/officeDocument/2006/relationships/hyperlink" Target="http://lex.online.wolterskluwer.pl/WKPLOnline/index.rpc#hiperlinkText.rpc?hiperlink=type=tresc:nro=Powszechny.1385112:part=a3u3&amp;full=1"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lex.online.wolterskluwer.pl/WKPLOnline/index.rpc#hiperlinkText.rpc?hiperlink=type=tresc:nro=Powszechny.1385112:part=a50u4&amp;full=1" TargetMode="External"/><Relationship Id="rId2" Type="http://schemas.openxmlformats.org/officeDocument/2006/relationships/hyperlink" Target="http://lex.online.wolterskluwer.pl/WKPLOnline/index.rpc#hiperlinkText.rpc?hiperlink=type=tresc:nro=Powszechny.1385112:part=a50u2&amp;full=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lex.online.wolterskluwer.pl/WKPLOnline/index.rpc#hiperlinkText.rpc?hiperlink=type=tresc:nro=Powszechny.1385112&amp;full=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lex.online.wolterskluwer.pl/WKPLOnline/index.rpc#hiperlinkText.rpc?hiperlink=type=tresc:nro=Powszechny.1385112:part=a50u2&amp;full=1" TargetMode="External"/><Relationship Id="rId2" Type="http://schemas.openxmlformats.org/officeDocument/2006/relationships/hyperlink" Target="http://lex.online.wolterskluwer.pl/WKPLOnline/index.rpc#hiperlinkText.rpc?hiperlink=type=tresc:nro=Powszechny.1385112:part=a18u1p3&amp;full=1" TargetMode="External"/><Relationship Id="rId1" Type="http://schemas.openxmlformats.org/officeDocument/2006/relationships/slideLayout" Target="../slideLayouts/slideLayout2.xml"/><Relationship Id="rId5" Type="http://schemas.openxmlformats.org/officeDocument/2006/relationships/hyperlink" Target="http://lex.online.wolterskluwer.pl/WKPLOnline/index.rpc#hiperlinkText.rpc?hiperlink=type=tresc:nro=Powszechny.1385112:part=a50u5&amp;full=1" TargetMode="External"/><Relationship Id="rId4" Type="http://schemas.openxmlformats.org/officeDocument/2006/relationships/hyperlink" Target="http://lex.online.wolterskluwer.pl/WKPLOnline/index.rpc#hiperlinkText.rpc?hiperlink=type=tresc:nro=Powszechny.1385112:part=a50u4&amp;full=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solidFill>
                  <a:srgbClr val="C00000"/>
                </a:solidFill>
              </a:rPr>
              <a:t>Realizacja specjalistycznych usług opiekuńczych na terenie województwa kujawsko-pomorskiego </a:t>
            </a:r>
            <a:endParaRPr lang="pl-PL" dirty="0">
              <a:solidFill>
                <a:srgbClr val="C00000"/>
              </a:solidFill>
            </a:endParaRPr>
          </a:p>
        </p:txBody>
      </p:sp>
      <p:sp>
        <p:nvSpPr>
          <p:cNvPr id="3" name="Podtytuł 2"/>
          <p:cNvSpPr>
            <a:spLocks noGrp="1"/>
          </p:cNvSpPr>
          <p:nvPr>
            <p:ph type="subTitle" idx="1"/>
          </p:nvPr>
        </p:nvSpPr>
        <p:spPr/>
        <p:txBody>
          <a:bodyPr/>
          <a:lstStyle/>
          <a:p>
            <a:r>
              <a:rPr lang="pl-PL" dirty="0" smtClean="0"/>
              <a:t>Opracowała: Dorota Hass</a:t>
            </a:r>
            <a:endParaRPr lang="pl-PL" dirty="0"/>
          </a:p>
        </p:txBody>
      </p:sp>
    </p:spTree>
    <p:extLst>
      <p:ext uri="{BB962C8B-B14F-4D97-AF65-F5344CB8AC3E}">
        <p14:creationId xmlns:p14="http://schemas.microsoft.com/office/powerpoint/2010/main" val="926314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C00000"/>
                </a:solidFill>
              </a:rPr>
              <a:t>Pomoc </a:t>
            </a:r>
            <a:r>
              <a:rPr lang="pl-PL" dirty="0" smtClean="0">
                <a:solidFill>
                  <a:srgbClr val="C00000"/>
                </a:solidFill>
              </a:rPr>
              <a:t>społeczna cd.</a:t>
            </a:r>
            <a:endParaRPr lang="pl-PL" dirty="0">
              <a:solidFill>
                <a:srgbClr val="C00000"/>
              </a:solidFill>
            </a:endParaRPr>
          </a:p>
        </p:txBody>
      </p:sp>
      <p:sp>
        <p:nvSpPr>
          <p:cNvPr id="3" name="Symbol zastępczy zawartości 2"/>
          <p:cNvSpPr>
            <a:spLocks noGrp="1"/>
          </p:cNvSpPr>
          <p:nvPr>
            <p:ph idx="1"/>
          </p:nvPr>
        </p:nvSpPr>
        <p:spPr>
          <a:xfrm>
            <a:off x="2589212" y="1539551"/>
            <a:ext cx="8915400" cy="4982547"/>
          </a:xfrm>
        </p:spPr>
        <p:txBody>
          <a:bodyPr/>
          <a:lstStyle/>
          <a:p>
            <a:r>
              <a:rPr lang="pl-PL" dirty="0" smtClean="0"/>
              <a:t>§ </a:t>
            </a:r>
            <a:r>
              <a:rPr lang="pl-PL" dirty="0"/>
              <a:t>2 pkt 5 cyt. rozporządzenia w sprawie specjalistycznych usług opiekuńczych pomoc ta obejmuje zapewnienie dzieciom i młodzieży z zaburzeniami psychicznymi dostępu do zajęć rehabilitacyjnych i rewalidacyjno-wychowawczych, jeżeli nie mają możliwości uzyskania  dostępu do zajęć o których mowa w art. 7 ustawy  z dnia 19 sierpnia 1994 r. o ochronie zdrowia psychicznego. </a:t>
            </a:r>
            <a:endParaRPr lang="pl-PL" dirty="0" smtClean="0"/>
          </a:p>
          <a:p>
            <a:r>
              <a:rPr lang="pl-PL" dirty="0" smtClean="0"/>
              <a:t>§ </a:t>
            </a:r>
            <a:r>
              <a:rPr lang="pl-PL" dirty="0"/>
              <a:t>6 pkt 1  cyt. rozporządzenia  wskazać należy, że nawet, jeżeli dziecko ma zapewnione zajęcia, o których mowa w § 2 pkt 5 rozporządzenia w sprawie specjalistycznych usług opiekuńczych, nie jest to przesłanka wyłączająca możliwość przyznania innego rodzaju specjalistycznej usługi opiekuńczej, jeżeli taka usługa byłaby konieczna. </a:t>
            </a:r>
          </a:p>
          <a:p>
            <a:endParaRPr lang="pl-PL" dirty="0"/>
          </a:p>
        </p:txBody>
      </p:sp>
    </p:spTree>
    <p:extLst>
      <p:ext uri="{BB962C8B-B14F-4D97-AF65-F5344CB8AC3E}">
        <p14:creationId xmlns:p14="http://schemas.microsoft.com/office/powerpoint/2010/main" val="1003788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C00000"/>
                </a:solidFill>
              </a:rPr>
              <a:t>Pomoc społeczna cd.</a:t>
            </a:r>
            <a:endParaRPr lang="pl-PL" dirty="0"/>
          </a:p>
        </p:txBody>
      </p:sp>
      <p:sp>
        <p:nvSpPr>
          <p:cNvPr id="3" name="Symbol zastępczy zawartości 2"/>
          <p:cNvSpPr>
            <a:spLocks noGrp="1"/>
          </p:cNvSpPr>
          <p:nvPr>
            <p:ph idx="1"/>
          </p:nvPr>
        </p:nvSpPr>
        <p:spPr>
          <a:xfrm>
            <a:off x="2589212" y="1492898"/>
            <a:ext cx="8915400" cy="5057192"/>
          </a:xfrm>
        </p:spPr>
        <p:txBody>
          <a:bodyPr>
            <a:normAutofit/>
          </a:bodyPr>
          <a:lstStyle/>
          <a:p>
            <a:r>
              <a:rPr lang="pl-PL" dirty="0">
                <a:solidFill>
                  <a:srgbClr val="FF0000"/>
                </a:solidFill>
              </a:rPr>
              <a:t>Przy rozpoznawaniu wniosku </a:t>
            </a:r>
            <a:r>
              <a:rPr lang="pl-PL" dirty="0"/>
              <a:t>osoby ubiegającej się o przyznanie świadczenia z pomocy społecznej, </a:t>
            </a:r>
            <a:r>
              <a:rPr lang="pl-PL" dirty="0">
                <a:solidFill>
                  <a:srgbClr val="FF0000"/>
                </a:solidFill>
              </a:rPr>
              <a:t>organy winny mieć na uwadze szczególny charakter i specyfikę realizacji tych zadań</a:t>
            </a:r>
            <a:r>
              <a:rPr lang="pl-PL" dirty="0"/>
              <a:t>. </a:t>
            </a:r>
            <a:endParaRPr lang="pl-PL" dirty="0" smtClean="0"/>
          </a:p>
          <a:p>
            <a:r>
              <a:rPr lang="pl-PL" dirty="0" smtClean="0"/>
              <a:t>Zgodnie </a:t>
            </a:r>
            <a:r>
              <a:rPr lang="pl-PL" dirty="0"/>
              <a:t>z przepisem </a:t>
            </a:r>
            <a:r>
              <a:rPr lang="pl-PL" dirty="0">
                <a:hlinkClick r:id="rId2"/>
              </a:rPr>
              <a:t>art. 2 ust. 1</a:t>
            </a:r>
            <a:r>
              <a:rPr lang="pl-PL" dirty="0"/>
              <a:t> i </a:t>
            </a:r>
            <a:r>
              <a:rPr lang="pl-PL" dirty="0">
                <a:hlinkClick r:id="rId3"/>
              </a:rPr>
              <a:t>art. 3 ust. 1</a:t>
            </a:r>
            <a:r>
              <a:rPr lang="pl-PL" dirty="0"/>
              <a:t> ustawy o pomocy społecznej, pomoc społeczna jest instytucją polityki społecznej państwa, mającą na celu umożliwienie osobom i rodzinom przezwyciężanie trudnych sytuacji życiowych, których nie są one w stanie pokonać, wykorzystując własne uprawnienia, zasoby i możliwości. </a:t>
            </a:r>
            <a:endParaRPr lang="pl-PL" dirty="0" smtClean="0"/>
          </a:p>
          <a:p>
            <a:r>
              <a:rPr lang="pl-PL" dirty="0" smtClean="0"/>
              <a:t>Jednocześnie </a:t>
            </a:r>
            <a:r>
              <a:rPr lang="pl-PL" dirty="0"/>
              <a:t>ustawodawca wskazał, iż </a:t>
            </a:r>
            <a:r>
              <a:rPr lang="pl-PL" dirty="0">
                <a:solidFill>
                  <a:srgbClr val="FF0000"/>
                </a:solidFill>
              </a:rPr>
              <a:t>rodzaj, forma i rozmiar świadczenia powinny być odpowiednie do okoliczności uzasadniających udzielenie pomocy</a:t>
            </a:r>
            <a:r>
              <a:rPr lang="pl-PL" dirty="0"/>
              <a:t>, a potrzeby osób i rodzin korzystających z pomocy powinny zostać uwzględnione, jeżeli odpowiadają celom i mieszczą się w możliwościach pomocy społecznej (</a:t>
            </a:r>
            <a:r>
              <a:rPr lang="pl-PL" dirty="0">
                <a:hlinkClick r:id="rId4"/>
              </a:rPr>
              <a:t>art. 3 ust. 3</a:t>
            </a:r>
            <a:r>
              <a:rPr lang="pl-PL" dirty="0"/>
              <a:t> i </a:t>
            </a:r>
            <a:r>
              <a:rPr lang="pl-PL" dirty="0">
                <a:hlinkClick r:id="rId5"/>
              </a:rPr>
              <a:t>4</a:t>
            </a:r>
            <a:r>
              <a:rPr lang="pl-PL" dirty="0"/>
              <a:t>).</a:t>
            </a:r>
          </a:p>
          <a:p>
            <a:endParaRPr lang="pl-PL" dirty="0"/>
          </a:p>
          <a:p>
            <a:endParaRPr lang="pl-PL" dirty="0"/>
          </a:p>
        </p:txBody>
      </p:sp>
    </p:spTree>
    <p:extLst>
      <p:ext uri="{BB962C8B-B14F-4D97-AF65-F5344CB8AC3E}">
        <p14:creationId xmlns:p14="http://schemas.microsoft.com/office/powerpoint/2010/main" val="2925875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1776190"/>
          </a:xfrm>
        </p:spPr>
        <p:txBody>
          <a:bodyPr>
            <a:noAutofit/>
          </a:bodyPr>
          <a:lstStyle/>
          <a:p>
            <a:pPr algn="just"/>
            <a:r>
              <a:rPr lang="pl-PL" dirty="0">
                <a:solidFill>
                  <a:srgbClr val="C00000"/>
                </a:solidFill>
              </a:rPr>
              <a:t>Specjalistyczne usługi opiekuńcze jako jedna z form wsparcia dla osób                           z autyzmem</a:t>
            </a:r>
          </a:p>
        </p:txBody>
      </p:sp>
      <p:sp>
        <p:nvSpPr>
          <p:cNvPr id="3" name="Symbol zastępczy zawartości 2"/>
          <p:cNvSpPr>
            <a:spLocks noGrp="1"/>
          </p:cNvSpPr>
          <p:nvPr>
            <p:ph idx="1"/>
          </p:nvPr>
        </p:nvSpPr>
        <p:spPr>
          <a:xfrm>
            <a:off x="2589212" y="2400300"/>
            <a:ext cx="8915400" cy="4457700"/>
          </a:xfrm>
        </p:spPr>
        <p:txBody>
          <a:bodyPr>
            <a:noAutofit/>
          </a:bodyPr>
          <a:lstStyle/>
          <a:p>
            <a:pPr marL="0" indent="0">
              <a:buNone/>
            </a:pPr>
            <a:r>
              <a:rPr lang="pl-PL" sz="2400" dirty="0"/>
              <a:t>Podstawę prawna specjalistycznych usług opiekuńczych stanowią:                           </a:t>
            </a:r>
          </a:p>
          <a:p>
            <a:pPr algn="just"/>
            <a:r>
              <a:rPr lang="pl-PL" sz="2400" dirty="0"/>
              <a:t>ustawa o pomocy społecznej (Dz. U. z 2015 r., Nr 64, poz. 163), </a:t>
            </a:r>
          </a:p>
          <a:p>
            <a:pPr algn="just"/>
            <a:r>
              <a:rPr lang="pl-PL" sz="2400" dirty="0"/>
              <a:t>rozporządzenie Ministra Polityki Społecznej z dn. 22 września 2005 r.                              w sprawie specjalistycznych usług opiekuńczych (Dz. U. z 2005 r., Nr 189, poz. 1598)  </a:t>
            </a:r>
          </a:p>
          <a:p>
            <a:pPr algn="just"/>
            <a:r>
              <a:rPr lang="pl-PL" sz="2400" dirty="0"/>
              <a:t>ustawa z dn. 19 sierpnia 1994 r. o ochronie zdrowia psychicznego (Dz. U. z 1994 r., Nr 111, poz. 535 z </a:t>
            </a:r>
            <a:r>
              <a:rPr lang="pl-PL" sz="2400" dirty="0" err="1"/>
              <a:t>pózń</a:t>
            </a:r>
            <a:r>
              <a:rPr lang="pl-PL" sz="2400" dirty="0"/>
              <a:t>. zm.).</a:t>
            </a:r>
          </a:p>
          <a:p>
            <a:pPr marL="0" indent="0">
              <a:buNone/>
            </a:pPr>
            <a:endParaRPr lang="pl-PL" sz="2400" dirty="0"/>
          </a:p>
        </p:txBody>
      </p:sp>
    </p:spTree>
    <p:extLst>
      <p:ext uri="{BB962C8B-B14F-4D97-AF65-F5344CB8AC3E}">
        <p14:creationId xmlns:p14="http://schemas.microsoft.com/office/powerpoint/2010/main" val="1632550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C00000"/>
                </a:solidFill>
              </a:rPr>
              <a:t>Istota specjalistycznych usług opiekuńczych</a:t>
            </a:r>
            <a:endParaRPr lang="pl-PL" dirty="0">
              <a:solidFill>
                <a:srgbClr val="C00000"/>
              </a:solidFill>
            </a:endParaRPr>
          </a:p>
        </p:txBody>
      </p:sp>
      <p:sp>
        <p:nvSpPr>
          <p:cNvPr id="3" name="Symbol zastępczy zawartości 2"/>
          <p:cNvSpPr>
            <a:spLocks noGrp="1"/>
          </p:cNvSpPr>
          <p:nvPr>
            <p:ph idx="1"/>
          </p:nvPr>
        </p:nvSpPr>
        <p:spPr/>
        <p:txBody>
          <a:bodyPr/>
          <a:lstStyle/>
          <a:p>
            <a:pPr marL="0" indent="0">
              <a:buNone/>
            </a:pPr>
            <a:r>
              <a:rPr lang="pl-PL" sz="2800" dirty="0" smtClean="0">
                <a:solidFill>
                  <a:srgbClr val="FF0000"/>
                </a:solidFill>
              </a:rPr>
              <a:t>MAJĄ BYĆ DOSTOSOWANE DO:</a:t>
            </a:r>
          </a:p>
          <a:p>
            <a:pPr marL="0" indent="0">
              <a:buNone/>
            </a:pPr>
            <a:endParaRPr lang="pl-PL" dirty="0"/>
          </a:p>
          <a:p>
            <a:r>
              <a:rPr lang="pl-PL" sz="3200" dirty="0" smtClean="0"/>
              <a:t>szczególnych </a:t>
            </a:r>
            <a:r>
              <a:rPr lang="pl-PL" sz="3200" dirty="0"/>
              <a:t>potrzeb osób </a:t>
            </a:r>
            <a:r>
              <a:rPr lang="pl-PL" sz="3200" dirty="0" smtClean="0"/>
              <a:t>wymagających pomocy</a:t>
            </a:r>
          </a:p>
          <a:p>
            <a:r>
              <a:rPr lang="pl-PL" sz="3200" dirty="0" smtClean="0"/>
              <a:t>rodzaju </a:t>
            </a:r>
            <a:r>
              <a:rPr lang="pl-PL" sz="3200" dirty="0"/>
              <a:t>schorzenia </a:t>
            </a:r>
            <a:r>
              <a:rPr lang="pl-PL" sz="3200" dirty="0" smtClean="0"/>
              <a:t>lub niepełnosprawności</a:t>
            </a:r>
            <a:r>
              <a:rPr lang="pl-PL" dirty="0"/>
              <a:t>.</a:t>
            </a:r>
          </a:p>
        </p:txBody>
      </p:sp>
    </p:spTree>
    <p:extLst>
      <p:ext uri="{BB962C8B-B14F-4D97-AF65-F5344CB8AC3E}">
        <p14:creationId xmlns:p14="http://schemas.microsoft.com/office/powerpoint/2010/main" val="471451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259773"/>
            <a:ext cx="8911687" cy="1645227"/>
          </a:xfrm>
        </p:spPr>
        <p:txBody>
          <a:bodyPr>
            <a:normAutofit fontScale="90000"/>
          </a:bodyPr>
          <a:lstStyle/>
          <a:p>
            <a:r>
              <a:rPr lang="pl-PL" dirty="0">
                <a:solidFill>
                  <a:srgbClr val="C00000"/>
                </a:solidFill>
              </a:rPr>
              <a:t>U</a:t>
            </a:r>
            <a:r>
              <a:rPr lang="pl-PL" dirty="0" smtClean="0">
                <a:solidFill>
                  <a:srgbClr val="C00000"/>
                </a:solidFill>
              </a:rPr>
              <a:t>sługi specjalistyczne określone </a:t>
            </a:r>
            <a:r>
              <a:rPr lang="pl-PL" dirty="0">
                <a:solidFill>
                  <a:srgbClr val="C00000"/>
                </a:solidFill>
              </a:rPr>
              <a:t>przez ministra polityki </a:t>
            </a:r>
            <a:r>
              <a:rPr lang="pl-PL" dirty="0" smtClean="0">
                <a:solidFill>
                  <a:srgbClr val="C00000"/>
                </a:solidFill>
              </a:rPr>
              <a:t>społecznej odpowiadające potrzebom osób z autyzmem</a:t>
            </a:r>
            <a:endParaRPr lang="pl-PL" dirty="0">
              <a:solidFill>
                <a:srgbClr val="C00000"/>
              </a:solidFill>
            </a:endParaRPr>
          </a:p>
        </p:txBody>
      </p:sp>
      <p:sp>
        <p:nvSpPr>
          <p:cNvPr id="3" name="Symbol zastępczy zawartości 2"/>
          <p:cNvSpPr>
            <a:spLocks noGrp="1"/>
          </p:cNvSpPr>
          <p:nvPr>
            <p:ph idx="1"/>
          </p:nvPr>
        </p:nvSpPr>
        <p:spPr>
          <a:xfrm>
            <a:off x="2589212" y="2133599"/>
            <a:ext cx="8915400" cy="4464627"/>
          </a:xfrm>
        </p:spPr>
        <p:txBody>
          <a:bodyPr>
            <a:noAutofit/>
          </a:bodyPr>
          <a:lstStyle/>
          <a:p>
            <a:r>
              <a:rPr lang="pl-PL" sz="2400" dirty="0"/>
              <a:t>kształtowanie </a:t>
            </a:r>
            <a:r>
              <a:rPr lang="pl-PL" sz="2400" dirty="0" smtClean="0"/>
              <a:t>umiejętności </a:t>
            </a:r>
            <a:r>
              <a:rPr lang="pl-PL" sz="2400" dirty="0"/>
              <a:t>zaspokajania podstawowych potrzeb </a:t>
            </a:r>
            <a:r>
              <a:rPr lang="pl-PL" sz="2400" dirty="0" smtClean="0"/>
              <a:t>życiowych </a:t>
            </a:r>
            <a:r>
              <a:rPr lang="pl-PL" sz="2400" dirty="0"/>
              <a:t>i </a:t>
            </a:r>
            <a:r>
              <a:rPr lang="pl-PL" sz="2400" dirty="0" smtClean="0"/>
              <a:t>umiejętności</a:t>
            </a:r>
            <a:r>
              <a:rPr lang="pl-PL" sz="2400" dirty="0"/>
              <a:t> </a:t>
            </a:r>
            <a:r>
              <a:rPr lang="pl-PL" sz="2400" dirty="0" smtClean="0"/>
              <a:t>społecznego </a:t>
            </a:r>
            <a:r>
              <a:rPr lang="pl-PL" sz="2400" dirty="0"/>
              <a:t>funkcjonowania,</a:t>
            </a:r>
          </a:p>
          <a:p>
            <a:r>
              <a:rPr lang="pl-PL" sz="2400" dirty="0" smtClean="0"/>
              <a:t>prowadzenie </a:t>
            </a:r>
            <a:r>
              <a:rPr lang="pl-PL" sz="2400" dirty="0"/>
              <a:t>treningów </a:t>
            </a:r>
            <a:r>
              <a:rPr lang="pl-PL" sz="2400" dirty="0" smtClean="0"/>
              <a:t>umiejętności </a:t>
            </a:r>
            <a:r>
              <a:rPr lang="pl-PL" sz="2400" dirty="0"/>
              <a:t>samoobsługi i </a:t>
            </a:r>
            <a:r>
              <a:rPr lang="pl-PL" sz="2400" dirty="0" smtClean="0"/>
              <a:t>umiejętności </a:t>
            </a:r>
            <a:r>
              <a:rPr lang="pl-PL" sz="2400" dirty="0"/>
              <a:t>społecznych,</a:t>
            </a:r>
          </a:p>
          <a:p>
            <a:r>
              <a:rPr lang="pl-PL" sz="2400" dirty="0" smtClean="0"/>
              <a:t>wspieranie</a:t>
            </a:r>
            <a:r>
              <a:rPr lang="pl-PL" sz="2400" dirty="0"/>
              <a:t>, </a:t>
            </a:r>
            <a:r>
              <a:rPr lang="pl-PL" sz="2400" dirty="0" smtClean="0"/>
              <a:t>takie </a:t>
            </a:r>
            <a:r>
              <a:rPr lang="pl-PL" sz="2400" dirty="0"/>
              <a:t>w formie asystowania, w codziennych </a:t>
            </a:r>
            <a:r>
              <a:rPr lang="pl-PL" sz="2400" dirty="0" smtClean="0"/>
              <a:t>czynnościach życiowych </a:t>
            </a:r>
            <a:r>
              <a:rPr lang="pl-PL" sz="2400" dirty="0"/>
              <a:t>takich jak m.in.</a:t>
            </a:r>
          </a:p>
          <a:p>
            <a:r>
              <a:rPr lang="pl-PL" sz="2400" dirty="0"/>
              <a:t>utrzymywanie kontaktów z </a:t>
            </a:r>
            <a:r>
              <a:rPr lang="pl-PL" sz="2400" dirty="0" smtClean="0"/>
              <a:t>rówieśnikami </a:t>
            </a:r>
            <a:r>
              <a:rPr lang="pl-PL" sz="2400" dirty="0"/>
              <a:t>w miejscu nauki i pracy oraz ze </a:t>
            </a:r>
            <a:r>
              <a:rPr lang="pl-PL" sz="2400" dirty="0" smtClean="0"/>
              <a:t>społecznością lokalną,</a:t>
            </a:r>
            <a:endParaRPr lang="pl-PL" sz="2400" dirty="0"/>
          </a:p>
        </p:txBody>
      </p:sp>
    </p:spTree>
    <p:extLst>
      <p:ext uri="{BB962C8B-B14F-4D97-AF65-F5344CB8AC3E}">
        <p14:creationId xmlns:p14="http://schemas.microsoft.com/office/powerpoint/2010/main" val="2415000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249382"/>
            <a:ext cx="8911687" cy="1655618"/>
          </a:xfrm>
        </p:spPr>
        <p:txBody>
          <a:bodyPr>
            <a:normAutofit fontScale="90000"/>
          </a:bodyPr>
          <a:lstStyle/>
          <a:p>
            <a:r>
              <a:rPr lang="pl-PL" dirty="0">
                <a:solidFill>
                  <a:srgbClr val="C00000"/>
                </a:solidFill>
              </a:rPr>
              <a:t>Usługi specjalistyczne określone przez ministra polityki społecznej odpowiadające potrzebom osób z </a:t>
            </a:r>
            <a:r>
              <a:rPr lang="pl-PL" dirty="0" smtClean="0">
                <a:solidFill>
                  <a:srgbClr val="C00000"/>
                </a:solidFill>
              </a:rPr>
              <a:t>autyzmem cd.</a:t>
            </a:r>
            <a:endParaRPr lang="pl-PL" dirty="0">
              <a:solidFill>
                <a:srgbClr val="C00000"/>
              </a:solidFill>
            </a:endParaRPr>
          </a:p>
        </p:txBody>
      </p:sp>
      <p:sp>
        <p:nvSpPr>
          <p:cNvPr id="3" name="Symbol zastępczy zawartości 2"/>
          <p:cNvSpPr>
            <a:spLocks noGrp="1"/>
          </p:cNvSpPr>
          <p:nvPr>
            <p:ph idx="1"/>
          </p:nvPr>
        </p:nvSpPr>
        <p:spPr>
          <a:xfrm>
            <a:off x="2589212" y="1905000"/>
            <a:ext cx="8915400" cy="4953000"/>
          </a:xfrm>
        </p:spPr>
        <p:txBody>
          <a:bodyPr>
            <a:normAutofit/>
          </a:bodyPr>
          <a:lstStyle/>
          <a:p>
            <a:pPr marL="0" indent="0">
              <a:buNone/>
            </a:pPr>
            <a:endParaRPr lang="pl-PL" dirty="0"/>
          </a:p>
          <a:p>
            <a:r>
              <a:rPr lang="pl-PL" sz="2000" dirty="0" smtClean="0"/>
              <a:t>wsparcie </a:t>
            </a:r>
            <a:r>
              <a:rPr lang="pl-PL" sz="2000" dirty="0"/>
              <a:t>w postaci wyszukiwania informacji o pracy, pomoc w znalezieniu zatrudnienia </a:t>
            </a:r>
            <a:r>
              <a:rPr lang="pl-PL" sz="2000" dirty="0" smtClean="0"/>
              <a:t>lub alternatywnego zajęcia </a:t>
            </a:r>
            <a:r>
              <a:rPr lang="pl-PL" sz="2000" dirty="0"/>
              <a:t>(warsztaty terapii </a:t>
            </a:r>
            <a:r>
              <a:rPr lang="pl-PL" sz="2000" dirty="0" smtClean="0"/>
              <a:t>zajęciowej</a:t>
            </a:r>
            <a:r>
              <a:rPr lang="pl-PL" sz="2000" dirty="0"/>
              <a:t>, zakład </a:t>
            </a:r>
            <a:r>
              <a:rPr lang="pl-PL" sz="2000" dirty="0" smtClean="0"/>
              <a:t>aktywności </a:t>
            </a:r>
            <a:r>
              <a:rPr lang="pl-PL" sz="2000" dirty="0"/>
              <a:t>zawodowej,</a:t>
            </a:r>
          </a:p>
          <a:p>
            <a:r>
              <a:rPr lang="pl-PL" sz="2000" dirty="0" smtClean="0"/>
              <a:t>środowiskowy </a:t>
            </a:r>
            <a:r>
              <a:rPr lang="pl-PL" sz="2000" dirty="0"/>
              <a:t>dom samopomocy, centra i kluby integracji społecznej, kluby pracy</a:t>
            </a:r>
            <a:r>
              <a:rPr lang="pl-PL" sz="2000" dirty="0" smtClean="0"/>
              <a:t>),</a:t>
            </a:r>
          </a:p>
          <a:p>
            <a:r>
              <a:rPr lang="pl-PL" sz="2000" dirty="0"/>
              <a:t>wspólne organizowanie i spędzanie czasu wolnego, korzystanie z usług różnych instytucji,</a:t>
            </a:r>
          </a:p>
          <a:p>
            <a:r>
              <a:rPr lang="pl-PL" sz="2000" dirty="0"/>
              <a:t>ułatwianie dostępu do edukacji i kultury,</a:t>
            </a:r>
          </a:p>
          <a:p>
            <a:r>
              <a:rPr lang="pl-PL" sz="2000" dirty="0"/>
              <a:t>doradztwo i koordynowanie działania innych </a:t>
            </a:r>
            <a:r>
              <a:rPr lang="pl-PL" sz="2000" dirty="0" err="1"/>
              <a:t>służub</a:t>
            </a:r>
            <a:r>
              <a:rPr lang="pl-PL" sz="2000" dirty="0"/>
              <a:t> na rzecz rodziny, której członkiem jest osoba uzyskująca pomoc w formie usług specjalistycznych</a:t>
            </a:r>
          </a:p>
          <a:p>
            <a:endParaRPr lang="pl-PL" sz="2000" dirty="0"/>
          </a:p>
        </p:txBody>
      </p:sp>
    </p:spTree>
    <p:extLst>
      <p:ext uri="{BB962C8B-B14F-4D97-AF65-F5344CB8AC3E}">
        <p14:creationId xmlns:p14="http://schemas.microsoft.com/office/powerpoint/2010/main" val="436769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1509490"/>
          </a:xfrm>
        </p:spPr>
        <p:txBody>
          <a:bodyPr>
            <a:normAutofit fontScale="90000"/>
          </a:bodyPr>
          <a:lstStyle/>
          <a:p>
            <a:r>
              <a:rPr lang="pl-PL" dirty="0">
                <a:solidFill>
                  <a:srgbClr val="C00000"/>
                </a:solidFill>
              </a:rPr>
              <a:t>Usługi specjalistyczne określone przez ministra polityki społecznej odpowiadające potrzebom osób z </a:t>
            </a:r>
            <a:r>
              <a:rPr lang="pl-PL" dirty="0" smtClean="0">
                <a:solidFill>
                  <a:srgbClr val="C00000"/>
                </a:solidFill>
              </a:rPr>
              <a:t>autyzmem cd.</a:t>
            </a:r>
            <a:endParaRPr lang="pl-PL" dirty="0">
              <a:solidFill>
                <a:srgbClr val="C00000"/>
              </a:solidFill>
            </a:endParaRPr>
          </a:p>
        </p:txBody>
      </p:sp>
      <p:sp>
        <p:nvSpPr>
          <p:cNvPr id="3" name="Symbol zastępczy zawartości 2"/>
          <p:cNvSpPr>
            <a:spLocks noGrp="1"/>
          </p:cNvSpPr>
          <p:nvPr>
            <p:ph idx="1"/>
          </p:nvPr>
        </p:nvSpPr>
        <p:spPr>
          <a:xfrm>
            <a:off x="2589212" y="2369126"/>
            <a:ext cx="8915400" cy="3542095"/>
          </a:xfrm>
        </p:spPr>
        <p:txBody>
          <a:bodyPr>
            <a:normAutofit fontScale="92500" lnSpcReduction="10000"/>
          </a:bodyPr>
          <a:lstStyle/>
          <a:p>
            <a:r>
              <a:rPr lang="pl-PL" sz="2800" dirty="0"/>
              <a:t>wspieranie i asystowanie w kontaktach z pracodawca,</a:t>
            </a:r>
          </a:p>
          <a:p>
            <a:r>
              <a:rPr lang="pl-PL" sz="2800" dirty="0"/>
              <a:t>prowadzenie rehabilitacji fizycznej i usprawnianie zaburzonych funkcji organizmu - w tym: współpraca ze specjalistami w zakresie wspierania psychologiczno-pedagogicznego i edukacyjnoterapeutycznego zmierzającego do wielostronnej aktywizacji osoby korzystającej ze specjalistycznych usług.</a:t>
            </a:r>
          </a:p>
          <a:p>
            <a:endParaRPr lang="pl-PL" dirty="0"/>
          </a:p>
          <a:p>
            <a:endParaRPr lang="pl-PL" dirty="0"/>
          </a:p>
        </p:txBody>
      </p:sp>
    </p:spTree>
    <p:extLst>
      <p:ext uri="{BB962C8B-B14F-4D97-AF65-F5344CB8AC3E}">
        <p14:creationId xmlns:p14="http://schemas.microsoft.com/office/powerpoint/2010/main" val="1522009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607531"/>
          </a:xfrm>
        </p:spPr>
        <p:txBody>
          <a:bodyPr>
            <a:normAutofit/>
          </a:bodyPr>
          <a:lstStyle/>
          <a:p>
            <a:r>
              <a:rPr lang="pl-PL" sz="2800" dirty="0" smtClean="0">
                <a:solidFill>
                  <a:srgbClr val="C00000"/>
                </a:solidFill>
              </a:rPr>
              <a:t>Orzecznictwo sądowe </a:t>
            </a:r>
            <a:endParaRPr lang="pl-PL" sz="2800" dirty="0">
              <a:solidFill>
                <a:srgbClr val="C00000"/>
              </a:solidFill>
            </a:endParaRPr>
          </a:p>
        </p:txBody>
      </p:sp>
      <p:sp>
        <p:nvSpPr>
          <p:cNvPr id="3" name="Symbol zastępczy zawartości 2"/>
          <p:cNvSpPr>
            <a:spLocks noGrp="1"/>
          </p:cNvSpPr>
          <p:nvPr>
            <p:ph idx="1"/>
          </p:nvPr>
        </p:nvSpPr>
        <p:spPr>
          <a:xfrm>
            <a:off x="2589212" y="1586204"/>
            <a:ext cx="8915400" cy="4325018"/>
          </a:xfrm>
        </p:spPr>
        <p:txBody>
          <a:bodyPr>
            <a:normAutofit/>
          </a:bodyPr>
          <a:lstStyle/>
          <a:p>
            <a:r>
              <a:rPr lang="pl-PL" sz="2400" dirty="0"/>
              <a:t>W przypadku, gdy inne, niż jednostki pomocy społecznej, podmioty (</a:t>
            </a:r>
            <a:r>
              <a:rPr lang="pl-PL" sz="2400" dirty="0">
                <a:solidFill>
                  <a:srgbClr val="FF0000"/>
                </a:solidFill>
              </a:rPr>
              <a:t>poradnia, ośrodek rehabilitacyjno-wychowawczy itp. instytucje) znajdujące się na terenie gminy, </a:t>
            </a:r>
            <a:r>
              <a:rPr lang="pl-PL" sz="2400" dirty="0"/>
              <a:t>gdzie osoba uprawniona zamieszkuje świadczą specjalistyczne usługi opiekuńcze, bądź też wyrażą zgodę na realizację takich usług na ich terenie, to świadczenie tych usług na terenie tych podmiotów, </a:t>
            </a:r>
            <a:r>
              <a:rPr lang="pl-PL" sz="2400" dirty="0">
                <a:solidFill>
                  <a:srgbClr val="FF0000"/>
                </a:solidFill>
              </a:rPr>
              <a:t>będzie świadczeniem usług w miejscu zamieszkania tej </a:t>
            </a:r>
            <a:r>
              <a:rPr lang="pl-PL" sz="2400" dirty="0" smtClean="0">
                <a:solidFill>
                  <a:srgbClr val="FF0000"/>
                </a:solidFill>
              </a:rPr>
              <a:t>osoby</a:t>
            </a:r>
            <a:r>
              <a:rPr lang="pl-PL" sz="2400" dirty="0" smtClean="0"/>
              <a:t>.</a:t>
            </a:r>
          </a:p>
          <a:p>
            <a:pPr marL="400050" lvl="1" indent="0">
              <a:buNone/>
            </a:pPr>
            <a:r>
              <a:rPr lang="pl-PL" sz="2400" dirty="0" smtClean="0"/>
              <a:t>     (Wyrok Wojewódzkiego </a:t>
            </a:r>
            <a:r>
              <a:rPr lang="pl-PL" sz="2400" dirty="0"/>
              <a:t>Sądu Administracyjnego w </a:t>
            </a:r>
            <a:r>
              <a:rPr lang="pl-PL" sz="2400" dirty="0" smtClean="0"/>
              <a:t>Gliwicach z </a:t>
            </a:r>
            <a:r>
              <a:rPr lang="pl-PL" sz="2400" dirty="0"/>
              <a:t>dnia 30 czerwca 2008 </a:t>
            </a:r>
            <a:r>
              <a:rPr lang="pl-PL" sz="2400" dirty="0" smtClean="0"/>
              <a:t>r. IV </a:t>
            </a:r>
            <a:r>
              <a:rPr lang="pl-PL" sz="2400" dirty="0"/>
              <a:t>SA/</a:t>
            </a:r>
            <a:r>
              <a:rPr lang="pl-PL" sz="2400" dirty="0" err="1"/>
              <a:t>Gl</a:t>
            </a:r>
            <a:r>
              <a:rPr lang="pl-PL" sz="2400" dirty="0"/>
              <a:t> </a:t>
            </a:r>
            <a:r>
              <a:rPr lang="pl-PL" sz="2400" dirty="0" smtClean="0"/>
              <a:t>103/08)</a:t>
            </a:r>
            <a:endParaRPr lang="pl-PL" sz="2400" dirty="0"/>
          </a:p>
          <a:p>
            <a:endParaRPr lang="pl-PL" dirty="0"/>
          </a:p>
        </p:txBody>
      </p:sp>
    </p:spTree>
    <p:extLst>
      <p:ext uri="{BB962C8B-B14F-4D97-AF65-F5344CB8AC3E}">
        <p14:creationId xmlns:p14="http://schemas.microsoft.com/office/powerpoint/2010/main" val="1062173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747490"/>
          </a:xfrm>
        </p:spPr>
        <p:txBody>
          <a:bodyPr>
            <a:normAutofit/>
          </a:bodyPr>
          <a:lstStyle/>
          <a:p>
            <a:r>
              <a:rPr lang="pl-PL" sz="2800" dirty="0" smtClean="0">
                <a:solidFill>
                  <a:srgbClr val="C00000"/>
                </a:solidFill>
              </a:rPr>
              <a:t>Orzecznictwo sądowe</a:t>
            </a:r>
            <a:endParaRPr lang="pl-PL" sz="2800" dirty="0">
              <a:solidFill>
                <a:srgbClr val="C00000"/>
              </a:solidFill>
            </a:endParaRPr>
          </a:p>
        </p:txBody>
      </p:sp>
      <p:sp>
        <p:nvSpPr>
          <p:cNvPr id="3" name="Symbol zastępczy zawartości 2"/>
          <p:cNvSpPr>
            <a:spLocks noGrp="1"/>
          </p:cNvSpPr>
          <p:nvPr>
            <p:ph idx="1"/>
          </p:nvPr>
        </p:nvSpPr>
        <p:spPr>
          <a:xfrm>
            <a:off x="2589212" y="1371600"/>
            <a:ext cx="8915400" cy="4539622"/>
          </a:xfrm>
        </p:spPr>
        <p:txBody>
          <a:bodyPr>
            <a:normAutofit/>
          </a:bodyPr>
          <a:lstStyle/>
          <a:p>
            <a:r>
              <a:rPr lang="pl-PL" sz="2400" dirty="0"/>
              <a:t>Jeżeli dziecko ma zapewnione zajęcia, o których mowa w § 2 pkt 5 rozporządzenia z dnia 22 września 2005 r., w sprawie specjalistycznych usług opiekuńczych (Dz. U. Nr 189, poz. 1598), </a:t>
            </a:r>
            <a:r>
              <a:rPr lang="pl-PL" sz="2400" b="1" dirty="0">
                <a:solidFill>
                  <a:srgbClr val="FF0000"/>
                </a:solidFill>
              </a:rPr>
              <a:t>nie jest to przesłanka wyłączająca możliwość przyznania innego rodzaju specjalistycznej usługi opiekuńczej, jeżeli taka usługa byłaby konieczna </a:t>
            </a:r>
            <a:r>
              <a:rPr lang="pl-PL" sz="2400" dirty="0"/>
              <a:t>(na taki przypadek wskazuje przepis § 6 pkt 1 tego rozporządzenia</a:t>
            </a:r>
            <a:r>
              <a:rPr lang="pl-PL" b="1" dirty="0" smtClean="0"/>
              <a:t>).</a:t>
            </a:r>
          </a:p>
          <a:p>
            <a:pPr marL="0" indent="0">
              <a:buNone/>
            </a:pPr>
            <a:r>
              <a:rPr lang="pl-PL" dirty="0" smtClean="0"/>
              <a:t>	(Wyrok Wojewódzkiego </a:t>
            </a:r>
            <a:r>
              <a:rPr lang="pl-PL" dirty="0"/>
              <a:t>Sądu Administracyjnego w </a:t>
            </a:r>
            <a:r>
              <a:rPr lang="pl-PL" dirty="0" smtClean="0"/>
              <a:t>Szczecinie z </a:t>
            </a:r>
            <a:r>
              <a:rPr lang="pl-PL" dirty="0"/>
              <a:t>dnia 25 kwietnia 2013 </a:t>
            </a:r>
            <a:r>
              <a:rPr lang="pl-PL" dirty="0" smtClean="0"/>
              <a:t>r. II </a:t>
            </a:r>
            <a:r>
              <a:rPr lang="pl-PL" dirty="0"/>
              <a:t>SA/</a:t>
            </a:r>
            <a:r>
              <a:rPr lang="pl-PL" dirty="0" err="1"/>
              <a:t>Sz</a:t>
            </a:r>
            <a:r>
              <a:rPr lang="pl-PL" dirty="0"/>
              <a:t> </a:t>
            </a:r>
            <a:r>
              <a:rPr lang="pl-PL" dirty="0" smtClean="0"/>
              <a:t>117/13)</a:t>
            </a:r>
            <a:endParaRPr lang="pl-PL" dirty="0"/>
          </a:p>
          <a:p>
            <a:endParaRPr lang="pl-PL" dirty="0"/>
          </a:p>
        </p:txBody>
      </p:sp>
    </p:spTree>
    <p:extLst>
      <p:ext uri="{BB962C8B-B14F-4D97-AF65-F5344CB8AC3E}">
        <p14:creationId xmlns:p14="http://schemas.microsoft.com/office/powerpoint/2010/main" val="1953426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551547"/>
          </a:xfrm>
        </p:spPr>
        <p:txBody>
          <a:bodyPr>
            <a:normAutofit fontScale="90000"/>
          </a:bodyPr>
          <a:lstStyle/>
          <a:p>
            <a:r>
              <a:rPr lang="pl-PL" dirty="0">
                <a:solidFill>
                  <a:srgbClr val="C00000"/>
                </a:solidFill>
              </a:rPr>
              <a:t>Orzecznictwo sądowe</a:t>
            </a:r>
            <a:endParaRPr lang="pl-PL" dirty="0"/>
          </a:p>
        </p:txBody>
      </p:sp>
      <p:sp>
        <p:nvSpPr>
          <p:cNvPr id="3" name="Symbol zastępczy zawartości 2"/>
          <p:cNvSpPr>
            <a:spLocks noGrp="1"/>
          </p:cNvSpPr>
          <p:nvPr>
            <p:ph idx="1"/>
          </p:nvPr>
        </p:nvSpPr>
        <p:spPr>
          <a:xfrm>
            <a:off x="2589212" y="1287624"/>
            <a:ext cx="8915400" cy="4623598"/>
          </a:xfrm>
        </p:spPr>
        <p:txBody>
          <a:bodyPr>
            <a:normAutofit fontScale="85000" lnSpcReduction="10000"/>
          </a:bodyPr>
          <a:lstStyle/>
          <a:p>
            <a:r>
              <a:rPr lang="pl-PL" dirty="0"/>
              <a:t>Z treści </a:t>
            </a:r>
            <a:r>
              <a:rPr lang="pl-PL" dirty="0">
                <a:hlinkClick r:id="rId2"/>
              </a:rPr>
              <a:t>art. 50 ust. 2</a:t>
            </a:r>
            <a:r>
              <a:rPr lang="pl-PL" dirty="0"/>
              <a:t> i </a:t>
            </a:r>
            <a:r>
              <a:rPr lang="pl-PL" dirty="0">
                <a:hlinkClick r:id="rId3"/>
              </a:rPr>
              <a:t>ust. 4</a:t>
            </a:r>
            <a:r>
              <a:rPr lang="pl-PL" dirty="0"/>
              <a:t> ustawy z dnia 12 marca 2004 r. o pomocy społecznej (tekst jedn.: Dz. U. z 2013 r. poz. 182 z </a:t>
            </a:r>
            <a:r>
              <a:rPr lang="pl-PL" dirty="0" err="1"/>
              <a:t>późn</a:t>
            </a:r>
            <a:r>
              <a:rPr lang="pl-PL" dirty="0"/>
              <a:t>. zm.) stanowiących podstawę prawną wydanych w sprawie decyzji wynika, że usługi opiekuńcze lub specjalistyczne usługi opiekuńcze mogą być przyznane osobie, która wymaga pomocy innych osób, a rodzina, a także wspólnie niezamieszkujący małżonek, wstępni, zstępni nie mogą takiej pomocy zapewnić.</a:t>
            </a:r>
          </a:p>
          <a:p>
            <a:r>
              <a:rPr lang="pl-PL" dirty="0"/>
              <a:t>Specjalistyczne usługi opiekuńcze są to usługi dostosowane do szczególnych potrzeb wynikających z rodzaju schorzenia lub niepełnosprawności, świadczone przez osoby ze specjalistycznym przygotowaniem zawodowym (ust. 4). W świetle art. 50 ust. 5 ustawy o pomocy społecznej ośrodek pomocy społecznej, przyznając usługi opiekuńcze ustala ich zakres, okres i miejsce świadczenia.</a:t>
            </a:r>
          </a:p>
          <a:p>
            <a:r>
              <a:rPr lang="pl-PL" dirty="0">
                <a:solidFill>
                  <a:srgbClr val="FF0000"/>
                </a:solidFill>
              </a:rPr>
              <a:t>Z treści powyższych przepisów wynika, że przypadek przyznania usług opiekuńczych lub specjalistycznych usług opiekuńczych, o którym mowa w art. 50 ust. 1 ww. ustawy ma charakter obligatoryjny, co oznacza, że usługi te muszą być przyznane, w przypadku spełnienia ustawowych przesłanek</a:t>
            </a:r>
            <a:r>
              <a:rPr lang="pl-PL" dirty="0"/>
              <a:t>, niemniej jednak </a:t>
            </a:r>
            <a:r>
              <a:rPr lang="pl-PL" dirty="0">
                <a:solidFill>
                  <a:srgbClr val="FF0000"/>
                </a:solidFill>
              </a:rPr>
              <a:t>decyzje w sprawie tych usług mają charakter uznaniowy w części odnoszącej się do ich zakresu, okresu i miejsca świadczenia</a:t>
            </a:r>
            <a:r>
              <a:rPr lang="pl-PL" dirty="0"/>
              <a:t>. Wyznacznikami ustalenia zakresu przyznania usługi są - z jednej strony - rozmiar potrzeb określonego wnioskodawcy, a z drugiej strony - możliwości finansowe organów pomocy społecznej.</a:t>
            </a:r>
          </a:p>
          <a:p>
            <a:pPr marL="0" indent="0">
              <a:buNone/>
            </a:pPr>
            <a:r>
              <a:rPr lang="pl-PL" dirty="0" smtClean="0"/>
              <a:t>Wyrok Wojewódzkiego </a:t>
            </a:r>
            <a:r>
              <a:rPr lang="pl-PL" dirty="0"/>
              <a:t>Sądu Administracyjnego w </a:t>
            </a:r>
            <a:r>
              <a:rPr lang="pl-PL" dirty="0" smtClean="0"/>
              <a:t>Gdańsku z </a:t>
            </a:r>
            <a:r>
              <a:rPr lang="pl-PL" dirty="0"/>
              <a:t>dnia 3 lipca 2014 r</a:t>
            </a:r>
            <a:r>
              <a:rPr lang="pl-PL" dirty="0" smtClean="0"/>
              <a:t>.</a:t>
            </a:r>
            <a:r>
              <a:rPr lang="pl-PL" dirty="0"/>
              <a:t> </a:t>
            </a:r>
            <a:r>
              <a:rPr lang="pl-PL" dirty="0" smtClean="0"/>
              <a:t> III </a:t>
            </a:r>
            <a:r>
              <a:rPr lang="pl-PL" dirty="0"/>
              <a:t>SA/Gd 252/14</a:t>
            </a:r>
          </a:p>
          <a:p>
            <a:endParaRPr lang="pl-PL" dirty="0"/>
          </a:p>
        </p:txBody>
      </p:sp>
    </p:spTree>
    <p:extLst>
      <p:ext uri="{BB962C8B-B14F-4D97-AF65-F5344CB8AC3E}">
        <p14:creationId xmlns:p14="http://schemas.microsoft.com/office/powerpoint/2010/main" val="1276669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C00000"/>
                </a:solidFill>
              </a:rPr>
              <a:t>Usługi specjalistyczne – w latach 2012 2014</a:t>
            </a:r>
            <a:endParaRPr lang="pl-PL" dirty="0">
              <a:solidFill>
                <a:srgbClr val="C00000"/>
              </a:solidFill>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536378585"/>
              </p:ext>
            </p:extLst>
          </p:nvPr>
        </p:nvGraphicFramePr>
        <p:xfrm>
          <a:off x="2219701" y="1993639"/>
          <a:ext cx="9247622" cy="2301240"/>
        </p:xfrm>
        <a:graphic>
          <a:graphicData uri="http://schemas.openxmlformats.org/drawingml/2006/table">
            <a:tbl>
              <a:tblPr firstRow="1" bandRow="1">
                <a:tableStyleId>{5C22544A-7EE6-4342-B048-85BDC9FD1C3A}</a:tableStyleId>
              </a:tblPr>
              <a:tblGrid>
                <a:gridCol w="900436"/>
                <a:gridCol w="1362269"/>
                <a:gridCol w="1423872"/>
                <a:gridCol w="1045028"/>
                <a:gridCol w="1464906"/>
                <a:gridCol w="1586204"/>
                <a:gridCol w="1464907"/>
              </a:tblGrid>
              <a:tr h="370840">
                <a:tc>
                  <a:txBody>
                    <a:bodyPr/>
                    <a:lstStyle/>
                    <a:p>
                      <a:r>
                        <a:rPr lang="pl-PL" b="0" dirty="0" smtClean="0"/>
                        <a:t>Lata </a:t>
                      </a:r>
                      <a:endParaRPr lang="pl-PL" b="0" dirty="0"/>
                    </a:p>
                  </a:txBody>
                  <a:tcPr/>
                </a:tc>
                <a:tc>
                  <a:txBody>
                    <a:bodyPr/>
                    <a:lstStyle/>
                    <a:p>
                      <a:r>
                        <a:rPr lang="pl-PL" b="0" dirty="0" smtClean="0"/>
                        <a:t>Plan</a:t>
                      </a:r>
                      <a:endParaRPr lang="pl-PL" b="0" dirty="0"/>
                    </a:p>
                  </a:txBody>
                  <a:tcPr/>
                </a:tc>
                <a:tc>
                  <a:txBody>
                    <a:bodyPr/>
                    <a:lstStyle/>
                    <a:p>
                      <a:r>
                        <a:rPr lang="pl-PL" b="0" dirty="0" smtClean="0"/>
                        <a:t>Wykonanie</a:t>
                      </a:r>
                      <a:endParaRPr lang="pl-PL" b="0" dirty="0"/>
                    </a:p>
                  </a:txBody>
                  <a:tcPr/>
                </a:tc>
                <a:tc>
                  <a:txBody>
                    <a:bodyPr/>
                    <a:lstStyle/>
                    <a:p>
                      <a:r>
                        <a:rPr lang="pl-PL" b="0" dirty="0" smtClean="0"/>
                        <a:t>Liczba osób objęta </a:t>
                      </a:r>
                      <a:endParaRPr lang="pl-PL" b="0" dirty="0"/>
                    </a:p>
                  </a:txBody>
                  <a:tcPr/>
                </a:tc>
                <a:tc>
                  <a:txBody>
                    <a:bodyPr/>
                    <a:lstStyle/>
                    <a:p>
                      <a:r>
                        <a:rPr lang="pl-PL" b="0" dirty="0" smtClean="0"/>
                        <a:t>Liczba</a:t>
                      </a:r>
                      <a:r>
                        <a:rPr lang="pl-PL" b="0" baseline="0" dirty="0" smtClean="0"/>
                        <a:t> świadczeń</a:t>
                      </a:r>
                      <a:endParaRPr lang="pl-PL"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l-PL" b="0" dirty="0" smtClean="0"/>
                        <a:t>Koszt jednostkowy</a:t>
                      </a:r>
                    </a:p>
                    <a:p>
                      <a:endParaRPr lang="pl-PL" b="0" dirty="0"/>
                    </a:p>
                  </a:txBody>
                  <a:tcPr/>
                </a:tc>
                <a:tc>
                  <a:txBody>
                    <a:bodyPr/>
                    <a:lstStyle/>
                    <a:p>
                      <a:r>
                        <a:rPr lang="pl-PL" b="0" dirty="0" smtClean="0"/>
                        <a:t>Liczba gmin realizujących usługi </a:t>
                      </a:r>
                      <a:endParaRPr lang="pl-PL" b="0" dirty="0"/>
                    </a:p>
                  </a:txBody>
                  <a:tcPr/>
                </a:tc>
              </a:tr>
              <a:tr h="370840">
                <a:tc>
                  <a:txBody>
                    <a:bodyPr/>
                    <a:lstStyle/>
                    <a:p>
                      <a:r>
                        <a:rPr lang="pl-PL" dirty="0" smtClean="0"/>
                        <a:t>2012</a:t>
                      </a:r>
                      <a:endParaRPr lang="pl-PL" dirty="0"/>
                    </a:p>
                  </a:txBody>
                  <a:tcPr/>
                </a:tc>
                <a:tc>
                  <a:txBody>
                    <a:bodyPr/>
                    <a:lstStyle/>
                    <a:p>
                      <a:pPr algn="r"/>
                      <a:r>
                        <a:rPr lang="pl-PL" dirty="0" smtClean="0"/>
                        <a:t>3.679.498</a:t>
                      </a:r>
                      <a:endParaRPr lang="pl-PL" dirty="0"/>
                    </a:p>
                  </a:txBody>
                  <a:tcPr/>
                </a:tc>
                <a:tc>
                  <a:txBody>
                    <a:bodyPr/>
                    <a:lstStyle/>
                    <a:p>
                      <a:pPr algn="r"/>
                      <a:r>
                        <a:rPr lang="pl-PL" dirty="0" smtClean="0"/>
                        <a:t>3.548.303</a:t>
                      </a:r>
                      <a:endParaRPr lang="pl-PL" dirty="0"/>
                    </a:p>
                  </a:txBody>
                  <a:tcPr/>
                </a:tc>
                <a:tc>
                  <a:txBody>
                    <a:bodyPr/>
                    <a:lstStyle/>
                    <a:p>
                      <a:pPr algn="r"/>
                      <a:r>
                        <a:rPr lang="pl-PL" dirty="0" smtClean="0"/>
                        <a:t>840</a:t>
                      </a:r>
                      <a:endParaRPr lang="pl-PL" dirty="0"/>
                    </a:p>
                  </a:txBody>
                  <a:tcPr/>
                </a:tc>
                <a:tc>
                  <a:txBody>
                    <a:bodyPr/>
                    <a:lstStyle/>
                    <a:p>
                      <a:pPr algn="r"/>
                      <a:r>
                        <a:rPr lang="pl-PL" dirty="0" smtClean="0"/>
                        <a:t>142.001</a:t>
                      </a:r>
                      <a:endParaRPr lang="pl-PL" dirty="0"/>
                    </a:p>
                  </a:txBody>
                  <a:tcPr/>
                </a:tc>
                <a:tc>
                  <a:txBody>
                    <a:bodyPr/>
                    <a:lstStyle/>
                    <a:p>
                      <a:pPr algn="r"/>
                      <a:r>
                        <a:rPr lang="pl-PL" dirty="0" smtClean="0"/>
                        <a:t>25</a:t>
                      </a:r>
                      <a:endParaRPr lang="pl-PL" dirty="0"/>
                    </a:p>
                  </a:txBody>
                  <a:tcPr/>
                </a:tc>
                <a:tc>
                  <a:txBody>
                    <a:bodyPr/>
                    <a:lstStyle/>
                    <a:p>
                      <a:pPr algn="r"/>
                      <a:r>
                        <a:rPr lang="pl-PL" dirty="0" smtClean="0"/>
                        <a:t>72</a:t>
                      </a:r>
                      <a:endParaRPr lang="pl-PL" dirty="0"/>
                    </a:p>
                  </a:txBody>
                  <a:tcPr/>
                </a:tc>
              </a:tr>
              <a:tr h="370840">
                <a:tc>
                  <a:txBody>
                    <a:bodyPr/>
                    <a:lstStyle/>
                    <a:p>
                      <a:r>
                        <a:rPr lang="pl-PL" dirty="0" smtClean="0"/>
                        <a:t>2013</a:t>
                      </a:r>
                      <a:endParaRPr lang="pl-PL" dirty="0"/>
                    </a:p>
                  </a:txBody>
                  <a:tcPr/>
                </a:tc>
                <a:tc>
                  <a:txBody>
                    <a:bodyPr/>
                    <a:lstStyle/>
                    <a:p>
                      <a:pPr algn="r"/>
                      <a:r>
                        <a:rPr lang="pl-PL" dirty="0" smtClean="0"/>
                        <a:t>5.449.073</a:t>
                      </a:r>
                      <a:endParaRPr lang="pl-PL" dirty="0"/>
                    </a:p>
                  </a:txBody>
                  <a:tcPr/>
                </a:tc>
                <a:tc>
                  <a:txBody>
                    <a:bodyPr/>
                    <a:lstStyle/>
                    <a:p>
                      <a:pPr algn="r"/>
                      <a:r>
                        <a:rPr lang="pl-PL" dirty="0" smtClean="0"/>
                        <a:t>5.379.633</a:t>
                      </a:r>
                      <a:endParaRPr lang="pl-PL" dirty="0"/>
                    </a:p>
                  </a:txBody>
                  <a:tcPr/>
                </a:tc>
                <a:tc>
                  <a:txBody>
                    <a:bodyPr/>
                    <a:lstStyle/>
                    <a:p>
                      <a:pPr algn="r"/>
                      <a:r>
                        <a:rPr lang="pl-PL" dirty="0" smtClean="0"/>
                        <a:t>990</a:t>
                      </a:r>
                      <a:endParaRPr lang="pl-PL" dirty="0"/>
                    </a:p>
                  </a:txBody>
                  <a:tcPr/>
                </a:tc>
                <a:tc>
                  <a:txBody>
                    <a:bodyPr/>
                    <a:lstStyle/>
                    <a:p>
                      <a:pPr algn="r"/>
                      <a:r>
                        <a:rPr lang="pl-PL" dirty="0" smtClean="0"/>
                        <a:t>195.117</a:t>
                      </a:r>
                      <a:endParaRPr lang="pl-PL" dirty="0"/>
                    </a:p>
                  </a:txBody>
                  <a:tcPr/>
                </a:tc>
                <a:tc>
                  <a:txBody>
                    <a:bodyPr/>
                    <a:lstStyle/>
                    <a:p>
                      <a:pPr algn="r"/>
                      <a:r>
                        <a:rPr lang="pl-PL" dirty="0" smtClean="0"/>
                        <a:t>28</a:t>
                      </a:r>
                      <a:endParaRPr lang="pl-PL" dirty="0"/>
                    </a:p>
                  </a:txBody>
                  <a:tcPr/>
                </a:tc>
                <a:tc>
                  <a:txBody>
                    <a:bodyPr/>
                    <a:lstStyle/>
                    <a:p>
                      <a:pPr algn="r"/>
                      <a:r>
                        <a:rPr lang="pl-PL" dirty="0" smtClean="0"/>
                        <a:t>92</a:t>
                      </a:r>
                      <a:endParaRPr lang="pl-PL" dirty="0"/>
                    </a:p>
                  </a:txBody>
                  <a:tcPr/>
                </a:tc>
              </a:tr>
              <a:tr h="370840">
                <a:tc>
                  <a:txBody>
                    <a:bodyPr/>
                    <a:lstStyle/>
                    <a:p>
                      <a:r>
                        <a:rPr lang="pl-PL" dirty="0" smtClean="0"/>
                        <a:t>2014</a:t>
                      </a:r>
                      <a:endParaRPr lang="pl-PL" dirty="0"/>
                    </a:p>
                  </a:txBody>
                  <a:tcPr/>
                </a:tc>
                <a:tc>
                  <a:txBody>
                    <a:bodyPr/>
                    <a:lstStyle/>
                    <a:p>
                      <a:pPr algn="r"/>
                      <a:r>
                        <a:rPr lang="pl-PL" dirty="0" smtClean="0"/>
                        <a:t>8.126.846</a:t>
                      </a:r>
                      <a:endParaRPr lang="pl-PL" dirty="0"/>
                    </a:p>
                  </a:txBody>
                  <a:tcPr/>
                </a:tc>
                <a:tc>
                  <a:txBody>
                    <a:bodyPr/>
                    <a:lstStyle/>
                    <a:p>
                      <a:pPr algn="r"/>
                      <a:r>
                        <a:rPr lang="pl-PL" dirty="0" smtClean="0"/>
                        <a:t>7.924.708</a:t>
                      </a:r>
                      <a:endParaRPr lang="pl-PL" dirty="0"/>
                    </a:p>
                  </a:txBody>
                  <a:tcPr/>
                </a:tc>
                <a:tc>
                  <a:txBody>
                    <a:bodyPr/>
                    <a:lstStyle/>
                    <a:p>
                      <a:pPr algn="r"/>
                      <a:r>
                        <a:rPr lang="pl-PL" dirty="0" smtClean="0"/>
                        <a:t>1.245</a:t>
                      </a:r>
                      <a:endParaRPr lang="pl-PL" dirty="0"/>
                    </a:p>
                  </a:txBody>
                  <a:tcPr/>
                </a:tc>
                <a:tc>
                  <a:txBody>
                    <a:bodyPr/>
                    <a:lstStyle/>
                    <a:p>
                      <a:pPr algn="r"/>
                      <a:r>
                        <a:rPr lang="pl-PL" dirty="0" smtClean="0"/>
                        <a:t>240.206</a:t>
                      </a:r>
                      <a:endParaRPr lang="pl-PL" dirty="0"/>
                    </a:p>
                  </a:txBody>
                  <a:tcPr/>
                </a:tc>
                <a:tc>
                  <a:txBody>
                    <a:bodyPr/>
                    <a:lstStyle/>
                    <a:p>
                      <a:pPr algn="r"/>
                      <a:r>
                        <a:rPr lang="pl-PL" dirty="0" smtClean="0"/>
                        <a:t>33</a:t>
                      </a:r>
                      <a:endParaRPr lang="pl-PL" dirty="0"/>
                    </a:p>
                  </a:txBody>
                  <a:tcPr/>
                </a:tc>
                <a:tc>
                  <a:txBody>
                    <a:bodyPr/>
                    <a:lstStyle/>
                    <a:p>
                      <a:pPr algn="r"/>
                      <a:r>
                        <a:rPr lang="pl-PL" dirty="0" smtClean="0"/>
                        <a:t>102</a:t>
                      </a:r>
                      <a:endParaRPr lang="pl-PL" dirty="0"/>
                    </a:p>
                  </a:txBody>
                  <a:tcPr/>
                </a:tc>
              </a:tr>
            </a:tbl>
          </a:graphicData>
        </a:graphic>
      </p:graphicFrame>
    </p:spTree>
    <p:extLst>
      <p:ext uri="{BB962C8B-B14F-4D97-AF65-F5344CB8AC3E}">
        <p14:creationId xmlns:p14="http://schemas.microsoft.com/office/powerpoint/2010/main" val="1859528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840796"/>
          </a:xfrm>
        </p:spPr>
        <p:txBody>
          <a:bodyPr/>
          <a:lstStyle/>
          <a:p>
            <a:r>
              <a:rPr lang="pl-PL" dirty="0" smtClean="0"/>
              <a:t>Orzecznictwo sądowe </a:t>
            </a:r>
            <a:endParaRPr lang="pl-PL" dirty="0"/>
          </a:p>
        </p:txBody>
      </p:sp>
      <p:sp>
        <p:nvSpPr>
          <p:cNvPr id="3" name="Symbol zastępczy zawartości 2"/>
          <p:cNvSpPr>
            <a:spLocks noGrp="1"/>
          </p:cNvSpPr>
          <p:nvPr>
            <p:ph idx="1"/>
          </p:nvPr>
        </p:nvSpPr>
        <p:spPr>
          <a:xfrm>
            <a:off x="2589212" y="1464906"/>
            <a:ext cx="8915400" cy="4446316"/>
          </a:xfrm>
        </p:spPr>
        <p:txBody>
          <a:bodyPr>
            <a:normAutofit/>
          </a:bodyPr>
          <a:lstStyle/>
          <a:p>
            <a:r>
              <a:rPr lang="pl-PL" sz="2800" dirty="0"/>
              <a:t>Z istoty specjalistycznych usług opiekuńczych, jako świadczeń niepieniężnych, wynika, że </a:t>
            </a:r>
            <a:r>
              <a:rPr lang="pl-PL" sz="2800" dirty="0">
                <a:solidFill>
                  <a:srgbClr val="FF0000"/>
                </a:solidFill>
              </a:rPr>
              <a:t>nie mogą być one przyznane z datą wsteczną</a:t>
            </a:r>
            <a:r>
              <a:rPr lang="pl-PL" sz="2800" dirty="0"/>
              <a:t>, </a:t>
            </a:r>
            <a:r>
              <a:rPr lang="pl-PL" sz="2800" dirty="0" smtClean="0"/>
              <a:t>  gdyż </a:t>
            </a:r>
            <a:r>
              <a:rPr lang="pl-PL" sz="2800" dirty="0"/>
              <a:t>o ich przyznaniu decyduje aktualna sytuacja osoby uprawnionej, </a:t>
            </a:r>
            <a:r>
              <a:rPr lang="pl-PL" sz="2800" dirty="0" smtClean="0"/>
              <a:t>która </a:t>
            </a:r>
            <a:r>
              <a:rPr lang="pl-PL" sz="2800" dirty="0"/>
              <a:t>w myśl art. 106 ust. 4 </a:t>
            </a:r>
            <a:r>
              <a:rPr lang="pl-PL" sz="2800" dirty="0" err="1"/>
              <a:t>u.p.s</a:t>
            </a:r>
            <a:r>
              <a:rPr lang="pl-PL" sz="2800" dirty="0"/>
              <a:t>. ustalana jest przed datą wydania decyzji</a:t>
            </a:r>
            <a:r>
              <a:rPr lang="pl-PL" sz="2800" dirty="0" smtClean="0"/>
              <a:t>.</a:t>
            </a:r>
            <a:endParaRPr lang="pl-PL" sz="2800" dirty="0"/>
          </a:p>
          <a:p>
            <a:pPr marL="0" indent="0">
              <a:buNone/>
            </a:pPr>
            <a:r>
              <a:rPr lang="pl-PL" sz="2800" dirty="0" smtClean="0"/>
              <a:t>(Wyrok Wojewódzkiego </a:t>
            </a:r>
            <a:r>
              <a:rPr lang="pl-PL" sz="2800" dirty="0"/>
              <a:t>Sądu Administracyjnego w </a:t>
            </a:r>
            <a:r>
              <a:rPr lang="pl-PL" sz="2800" dirty="0" smtClean="0"/>
              <a:t>Lublinie z </a:t>
            </a:r>
            <a:r>
              <a:rPr lang="pl-PL" sz="2800" dirty="0"/>
              <a:t>dnia 28 lutego 2012 </a:t>
            </a:r>
            <a:r>
              <a:rPr lang="pl-PL" sz="2800" dirty="0" smtClean="0"/>
              <a:t>r. II </a:t>
            </a:r>
            <a:r>
              <a:rPr lang="pl-PL" sz="2800" dirty="0"/>
              <a:t>SA/Lu </a:t>
            </a:r>
            <a:r>
              <a:rPr lang="pl-PL" sz="2800" dirty="0" smtClean="0"/>
              <a:t>893/11)</a:t>
            </a:r>
            <a:endParaRPr lang="pl-PL" sz="2800" dirty="0"/>
          </a:p>
          <a:p>
            <a:endParaRPr lang="pl-PL" sz="2800" dirty="0"/>
          </a:p>
        </p:txBody>
      </p:sp>
    </p:spTree>
    <p:extLst>
      <p:ext uri="{BB962C8B-B14F-4D97-AF65-F5344CB8AC3E}">
        <p14:creationId xmlns:p14="http://schemas.microsoft.com/office/powerpoint/2010/main" val="1060392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solidFill>
                  <a:srgbClr val="C00000"/>
                </a:solidFill>
              </a:rPr>
              <a:t>Orzecznictwo sądowe</a:t>
            </a:r>
            <a:endParaRPr lang="pl-PL" sz="2800" dirty="0">
              <a:solidFill>
                <a:srgbClr val="C00000"/>
              </a:solidFill>
            </a:endParaRPr>
          </a:p>
        </p:txBody>
      </p:sp>
      <p:sp>
        <p:nvSpPr>
          <p:cNvPr id="3" name="Symbol zastępczy zawartości 2"/>
          <p:cNvSpPr>
            <a:spLocks noGrp="1"/>
          </p:cNvSpPr>
          <p:nvPr>
            <p:ph idx="1"/>
          </p:nvPr>
        </p:nvSpPr>
        <p:spPr>
          <a:xfrm>
            <a:off x="2589212" y="1287623"/>
            <a:ext cx="8915400" cy="5001209"/>
          </a:xfrm>
        </p:spPr>
        <p:txBody>
          <a:bodyPr>
            <a:normAutofit/>
          </a:bodyPr>
          <a:lstStyle/>
          <a:p>
            <a:r>
              <a:rPr lang="pl-PL" sz="2000" dirty="0"/>
              <a:t>Przy ponownym rozpatrzeniu sprawy </a:t>
            </a:r>
            <a:r>
              <a:rPr lang="pl-PL" sz="2400" dirty="0">
                <a:solidFill>
                  <a:srgbClr val="FF0000"/>
                </a:solidFill>
              </a:rPr>
              <a:t>powinnością organów orzekających będzie zatem ustalenie jakie są szczególne potrzeby dziecka skarżącego wynikające z rodzaju jego schorzenia, i dostosowanie do tych potrzeb ilości oraz rodzaju usług świadczonych przez osoby ze specjalistycznym (a nie ogólnym) przygotowaniem zawodowym</a:t>
            </a:r>
            <a:r>
              <a:rPr lang="pl-PL" sz="2000" dirty="0"/>
              <a:t>, przy uwzględnieniu wynikającej z rozporządzenia Ministra Polityki Społecznej z dnia 22 września 2005 r. w sprawie specjalistycznych usług opiekuńczych (Dz. U. Nr 189, poz. 1598 z </a:t>
            </a:r>
            <a:r>
              <a:rPr lang="pl-PL" sz="2000" dirty="0" err="1"/>
              <a:t>późn</a:t>
            </a:r>
            <a:r>
              <a:rPr lang="pl-PL" sz="2000" dirty="0"/>
              <a:t>. zm.) klasyfikacji specjalistycznych usług opiekuńczych (§ 2) i wymagań kwalifikacyjnych osób świadczących te usługi (§3</a:t>
            </a:r>
            <a:r>
              <a:rPr lang="pl-PL" sz="2000" dirty="0" smtClean="0"/>
              <a:t>).</a:t>
            </a:r>
          </a:p>
          <a:p>
            <a:pPr marL="0" indent="0">
              <a:buNone/>
            </a:pPr>
            <a:r>
              <a:rPr lang="pl-PL" sz="2000" b="1" dirty="0" smtClean="0"/>
              <a:t>       (II </a:t>
            </a:r>
            <a:r>
              <a:rPr lang="pl-PL" sz="2000" b="1" dirty="0"/>
              <a:t>SA/</a:t>
            </a:r>
            <a:r>
              <a:rPr lang="pl-PL" sz="2000" b="1" dirty="0" err="1"/>
              <a:t>Sz</a:t>
            </a:r>
            <a:r>
              <a:rPr lang="pl-PL" sz="2000" b="1" dirty="0"/>
              <a:t> 1085/10 - Wyrok WSA w </a:t>
            </a:r>
            <a:r>
              <a:rPr lang="pl-PL" sz="2000" b="1" dirty="0" smtClean="0"/>
              <a:t>Szczecinie)</a:t>
            </a:r>
            <a:endParaRPr lang="pl-PL" sz="2000" dirty="0"/>
          </a:p>
        </p:txBody>
      </p:sp>
    </p:spTree>
    <p:extLst>
      <p:ext uri="{BB962C8B-B14F-4D97-AF65-F5344CB8AC3E}">
        <p14:creationId xmlns:p14="http://schemas.microsoft.com/office/powerpoint/2010/main" val="3039374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C00000"/>
                </a:solidFill>
              </a:rPr>
              <a:t>Istota specjalistycznych usług opiekuńczych</a:t>
            </a:r>
            <a:endParaRPr lang="pl-PL" dirty="0"/>
          </a:p>
        </p:txBody>
      </p:sp>
      <p:sp>
        <p:nvSpPr>
          <p:cNvPr id="3" name="Symbol zastępczy zawartości 2"/>
          <p:cNvSpPr>
            <a:spLocks noGrp="1"/>
          </p:cNvSpPr>
          <p:nvPr>
            <p:ph idx="1"/>
          </p:nvPr>
        </p:nvSpPr>
        <p:spPr/>
        <p:txBody>
          <a:bodyPr/>
          <a:lstStyle/>
          <a:p>
            <a:pPr marL="0" indent="0">
              <a:buNone/>
            </a:pPr>
            <a:r>
              <a:rPr lang="pl-PL" sz="1600" dirty="0">
                <a:solidFill>
                  <a:srgbClr val="FF0000"/>
                </a:solidFill>
              </a:rPr>
              <a:t>MAJĄ BYĆ DOSTOSOWANE DO:</a:t>
            </a:r>
          </a:p>
          <a:p>
            <a:pPr marL="0" indent="0">
              <a:buNone/>
            </a:pPr>
            <a:endParaRPr lang="pl-PL" dirty="0"/>
          </a:p>
          <a:p>
            <a:r>
              <a:rPr lang="pl-PL" dirty="0"/>
              <a:t>szczególnych potrzeb osób wymagających pomocy</a:t>
            </a:r>
          </a:p>
          <a:p>
            <a:r>
              <a:rPr lang="pl-PL" dirty="0"/>
              <a:t>rodzaju schorzenia lub niepełnosprawności.</a:t>
            </a:r>
          </a:p>
          <a:p>
            <a:pPr marL="0" indent="0">
              <a:buNone/>
            </a:pPr>
            <a:endParaRPr lang="pl-PL" dirty="0" smtClean="0"/>
          </a:p>
          <a:p>
            <a:pPr marL="0" indent="0">
              <a:buNone/>
            </a:pPr>
            <a:r>
              <a:rPr lang="pl-PL" sz="2800" dirty="0" smtClean="0"/>
              <a:t>Wykorzystanie możliwości i uprawnień z ustawy o ochronie zdrowia psychicznego, o świadczeniach zdrowotnych i ustawy o systemie oświaty</a:t>
            </a:r>
            <a:r>
              <a:rPr lang="pl-PL" dirty="0" smtClean="0"/>
              <a:t>.</a:t>
            </a:r>
            <a:endParaRPr lang="pl-PL" dirty="0"/>
          </a:p>
        </p:txBody>
      </p:sp>
    </p:spTree>
    <p:extLst>
      <p:ext uri="{BB962C8B-B14F-4D97-AF65-F5344CB8AC3E}">
        <p14:creationId xmlns:p14="http://schemas.microsoft.com/office/powerpoint/2010/main" val="1537517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89212" y="830424"/>
            <a:ext cx="8915400" cy="5080798"/>
          </a:xfrm>
        </p:spPr>
        <p:txBody>
          <a:bodyPr>
            <a:normAutofit/>
          </a:bodyPr>
          <a:lstStyle/>
          <a:p>
            <a:pPr marL="0" indent="0" algn="ctr">
              <a:buNone/>
            </a:pPr>
            <a:endParaRPr lang="pl-PL" sz="2800" dirty="0" smtClean="0"/>
          </a:p>
          <a:p>
            <a:pPr marL="0" indent="0" algn="ctr">
              <a:buNone/>
            </a:pPr>
            <a:endParaRPr lang="pl-PL" sz="2800" dirty="0"/>
          </a:p>
          <a:p>
            <a:pPr marL="0" indent="0" algn="ctr">
              <a:buNone/>
            </a:pPr>
            <a:r>
              <a:rPr lang="pl-PL" sz="2800" dirty="0" smtClean="0"/>
              <a:t>Dziękuję za uwagę</a:t>
            </a:r>
            <a:endParaRPr lang="pl-PL" sz="2800" dirty="0"/>
          </a:p>
        </p:txBody>
      </p:sp>
    </p:spTree>
    <p:extLst>
      <p:ext uri="{BB962C8B-B14F-4D97-AF65-F5344CB8AC3E}">
        <p14:creationId xmlns:p14="http://schemas.microsoft.com/office/powerpoint/2010/main" val="2618013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solidFill>
                  <a:srgbClr val="C00000"/>
                </a:solidFill>
              </a:rPr>
              <a:t>Adresaci specjalistycznych usług opiekuńczych</a:t>
            </a:r>
            <a:endParaRPr lang="pl-PL" sz="2800" dirty="0">
              <a:solidFill>
                <a:srgbClr val="C00000"/>
              </a:solidFill>
            </a:endParaRPr>
          </a:p>
        </p:txBody>
      </p:sp>
      <p:sp>
        <p:nvSpPr>
          <p:cNvPr id="3" name="Symbol zastępczy zawartości 2"/>
          <p:cNvSpPr>
            <a:spLocks noGrp="1"/>
          </p:cNvSpPr>
          <p:nvPr>
            <p:ph idx="1"/>
          </p:nvPr>
        </p:nvSpPr>
        <p:spPr>
          <a:xfrm>
            <a:off x="2589212" y="1408922"/>
            <a:ext cx="8915400" cy="5234474"/>
          </a:xfrm>
        </p:spPr>
        <p:txBody>
          <a:bodyPr>
            <a:normAutofit fontScale="70000" lnSpcReduction="20000"/>
          </a:bodyPr>
          <a:lstStyle/>
          <a:p>
            <a:r>
              <a:rPr lang="pl-PL" sz="3100" b="1" dirty="0" smtClean="0">
                <a:solidFill>
                  <a:srgbClr val="FF0000"/>
                </a:solidFill>
              </a:rPr>
              <a:t>osoby, </a:t>
            </a:r>
            <a:r>
              <a:rPr lang="pl-PL" sz="3100" b="1" dirty="0">
                <a:solidFill>
                  <a:srgbClr val="FF0000"/>
                </a:solidFill>
              </a:rPr>
              <a:t>które z powodu choroby psychicznej lub upośledzenia umysłowego mają poważne trudności w życiu codziennym, zwłaszcza w kształtowaniu swoich stosunków z otoczeniem, </a:t>
            </a:r>
            <a:r>
              <a:rPr lang="pl-PL" sz="3100" b="1" dirty="0" smtClean="0">
                <a:solidFill>
                  <a:srgbClr val="FF0000"/>
                </a:solidFill>
              </a:rPr>
              <a:t>        w </a:t>
            </a:r>
            <a:r>
              <a:rPr lang="pl-PL" sz="3100" b="1" dirty="0">
                <a:solidFill>
                  <a:srgbClr val="FF0000"/>
                </a:solidFill>
              </a:rPr>
              <a:t>zakresie edukacji, zatrudnienia oraz w sprawach bytowych</a:t>
            </a:r>
            <a:r>
              <a:rPr lang="pl-PL" sz="3100" b="1" dirty="0" smtClean="0">
                <a:solidFill>
                  <a:srgbClr val="FF0000"/>
                </a:solidFill>
              </a:rPr>
              <a:t>.</a:t>
            </a:r>
            <a:endParaRPr lang="pl-PL" b="1" dirty="0" smtClean="0">
              <a:solidFill>
                <a:srgbClr val="FF0000"/>
              </a:solidFill>
            </a:endParaRPr>
          </a:p>
          <a:p>
            <a:pPr marL="0" indent="0">
              <a:buNone/>
            </a:pPr>
            <a:r>
              <a:rPr lang="pl-PL" b="1" dirty="0" smtClean="0"/>
              <a:t>	</a:t>
            </a:r>
            <a:r>
              <a:rPr lang="pl-PL" dirty="0" smtClean="0"/>
              <a:t>(Art</a:t>
            </a:r>
            <a:r>
              <a:rPr lang="pl-PL" dirty="0"/>
              <a:t>. </a:t>
            </a:r>
            <a:r>
              <a:rPr lang="pl-PL" dirty="0" smtClean="0"/>
              <a:t>8 ust. 1</a:t>
            </a:r>
            <a:r>
              <a:rPr lang="pl-PL" dirty="0"/>
              <a:t> </a:t>
            </a:r>
            <a:r>
              <a:rPr lang="pl-PL" dirty="0" smtClean="0"/>
              <a:t> ustawy o ochronie zdrowia psychicznego) </a:t>
            </a:r>
          </a:p>
          <a:p>
            <a:r>
              <a:rPr lang="pl-PL" sz="2900" dirty="0" smtClean="0"/>
              <a:t>Jednostki </a:t>
            </a:r>
            <a:r>
              <a:rPr lang="pl-PL" sz="2900" dirty="0"/>
              <a:t>organizacyjne i inne podmioty działające na podstawie ustawy o pomocy </a:t>
            </a:r>
            <a:r>
              <a:rPr lang="pl-PL" sz="2900" dirty="0" smtClean="0"/>
              <a:t>społecznej w </a:t>
            </a:r>
            <a:r>
              <a:rPr lang="pl-PL" sz="2900" dirty="0"/>
              <a:t>porozumieniu z podmiotami leczniczymi udzielającymi świadczenia zdrowotne w zakresie psychiatrycznej opieki zdrowotnej organizują na obszarze swojego działania </a:t>
            </a:r>
            <a:r>
              <a:rPr lang="pl-PL" sz="2900" b="1" dirty="0"/>
              <a:t>oparcie społeczne </a:t>
            </a:r>
            <a:r>
              <a:rPr lang="pl-PL" sz="2900" b="1" dirty="0" smtClean="0"/>
              <a:t>dla w/w osób</a:t>
            </a:r>
          </a:p>
          <a:p>
            <a:r>
              <a:rPr lang="pl-PL" sz="2900" b="1" dirty="0" smtClean="0"/>
              <a:t> </a:t>
            </a:r>
            <a:r>
              <a:rPr lang="pl-PL" sz="2900" dirty="0" smtClean="0"/>
              <a:t>Oparcie </a:t>
            </a:r>
            <a:r>
              <a:rPr lang="pl-PL" sz="2900" dirty="0"/>
              <a:t>społeczne </a:t>
            </a:r>
            <a:r>
              <a:rPr lang="pl-PL" sz="2900" dirty="0" smtClean="0"/>
              <a:t>:</a:t>
            </a:r>
            <a:endParaRPr lang="pl-PL" sz="2900" dirty="0"/>
          </a:p>
          <a:p>
            <a:pPr lvl="1"/>
            <a:r>
              <a:rPr lang="pl-PL" sz="2900" dirty="0" smtClean="0"/>
              <a:t>podtrzymywanie </a:t>
            </a:r>
            <a:r>
              <a:rPr lang="pl-PL" sz="2900" dirty="0"/>
              <a:t>i </a:t>
            </a:r>
            <a:r>
              <a:rPr lang="pl-PL" sz="2900" dirty="0" smtClean="0"/>
              <a:t>rozwijanie </a:t>
            </a:r>
            <a:r>
              <a:rPr lang="pl-PL" sz="2900" dirty="0"/>
              <a:t>umiejętności niezbędnych do samodzielnego, aktywnego </a:t>
            </a:r>
            <a:r>
              <a:rPr lang="pl-PL" sz="2900" dirty="0" smtClean="0"/>
              <a:t>życia;</a:t>
            </a:r>
          </a:p>
          <a:p>
            <a:pPr lvl="1"/>
            <a:r>
              <a:rPr lang="pl-PL" sz="2900" dirty="0"/>
              <a:t> organizowaniu w środowisku społecznym pomocy ze strony rodziny, innych osób, grup, organizacji społecznych i instytucji;</a:t>
            </a:r>
          </a:p>
          <a:p>
            <a:pPr lvl="1"/>
            <a:r>
              <a:rPr lang="pl-PL" sz="2900" dirty="0" smtClean="0"/>
              <a:t>udzielaniu </a:t>
            </a:r>
            <a:r>
              <a:rPr lang="pl-PL" sz="2900" dirty="0"/>
              <a:t>pomocy finansowej, rzeczowej oraz innych świadczeń na zasadach określonych w </a:t>
            </a:r>
            <a:r>
              <a:rPr lang="pl-PL" sz="2900" dirty="0">
                <a:hlinkClick r:id="rId2"/>
              </a:rPr>
              <a:t>ustawie</a:t>
            </a:r>
            <a:r>
              <a:rPr lang="pl-PL" sz="2900" dirty="0"/>
              <a:t> o pomocy społecznej.</a:t>
            </a:r>
          </a:p>
          <a:p>
            <a:endParaRPr lang="pl-PL" dirty="0"/>
          </a:p>
        </p:txBody>
      </p:sp>
    </p:spTree>
    <p:extLst>
      <p:ext uri="{BB962C8B-B14F-4D97-AF65-F5344CB8AC3E}">
        <p14:creationId xmlns:p14="http://schemas.microsoft.com/office/powerpoint/2010/main" val="1621929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a:solidFill>
                  <a:srgbClr val="C00000"/>
                </a:solidFill>
              </a:rPr>
              <a:t>Wsparcie dla dzieci i młodzieży z zaburzeniami psychicznymi zabezpieczone jest w trzech obszarach: zdrowie, oświata i pomoc społeczna</a:t>
            </a:r>
          </a:p>
        </p:txBody>
      </p:sp>
      <p:sp>
        <p:nvSpPr>
          <p:cNvPr id="3" name="Symbol zastępczy zawartości 2"/>
          <p:cNvSpPr>
            <a:spLocks noGrp="1"/>
          </p:cNvSpPr>
          <p:nvPr>
            <p:ph idx="1"/>
          </p:nvPr>
        </p:nvSpPr>
        <p:spPr>
          <a:xfrm>
            <a:off x="2589212" y="2133599"/>
            <a:ext cx="8915400" cy="4472473"/>
          </a:xfrm>
        </p:spPr>
        <p:txBody>
          <a:bodyPr>
            <a:noAutofit/>
          </a:bodyPr>
          <a:lstStyle/>
          <a:p>
            <a:pPr marL="0" indent="0">
              <a:buNone/>
            </a:pPr>
            <a:r>
              <a:rPr lang="pl-PL" sz="2200" b="1" dirty="0"/>
              <a:t>System zdrowia </a:t>
            </a:r>
            <a:endParaRPr lang="pl-PL" sz="2200" dirty="0"/>
          </a:p>
          <a:p>
            <a:r>
              <a:rPr lang="pl-PL" sz="2200" dirty="0"/>
              <a:t>Normą </a:t>
            </a:r>
            <a:r>
              <a:rPr lang="pl-PL" sz="2200" dirty="0" smtClean="0"/>
              <a:t>prawną </a:t>
            </a:r>
            <a:r>
              <a:rPr lang="pl-PL" sz="2200" dirty="0"/>
              <a:t>regulującą wsparcie dla dzieci i </a:t>
            </a:r>
            <a:r>
              <a:rPr lang="pl-PL" sz="2200" dirty="0" smtClean="0"/>
              <a:t>młodzieży                     z </a:t>
            </a:r>
            <a:r>
              <a:rPr lang="pl-PL" sz="2200" dirty="0"/>
              <a:t>zaburzeniami psychicznymi jest ustawa z dnia 19 sierpnia 1994r. o ochronie zdrowia psychicznego (</a:t>
            </a:r>
            <a:r>
              <a:rPr lang="pl-PL" sz="2200" dirty="0" err="1"/>
              <a:t>Dz.U</a:t>
            </a:r>
            <a:r>
              <a:rPr lang="pl-PL" sz="2200" dirty="0"/>
              <a:t> z 2011, Nr 231, poz. 1375 ze zm.). </a:t>
            </a:r>
            <a:endParaRPr lang="pl-PL" sz="2200" dirty="0" smtClean="0"/>
          </a:p>
          <a:p>
            <a:r>
              <a:rPr lang="pl-PL" sz="2200" dirty="0" smtClean="0"/>
              <a:t>W </a:t>
            </a:r>
            <a:r>
              <a:rPr lang="pl-PL" sz="2200" dirty="0"/>
              <a:t>art.7 ust. 1 </a:t>
            </a:r>
            <a:r>
              <a:rPr lang="pl-PL" sz="2200" dirty="0" smtClean="0"/>
              <a:t> </a:t>
            </a:r>
            <a:r>
              <a:rPr lang="pl-PL" sz="2200" dirty="0"/>
              <a:t>„ Dla dzieci i młodzieży upośledzonych umysłowo bez względu na stopień upośledzenia </a:t>
            </a:r>
            <a:r>
              <a:rPr lang="pl-PL" sz="2200" b="1" dirty="0"/>
              <a:t>organizuje się naukę i zajęcia rewalidacyjno-wychowawcze</a:t>
            </a:r>
            <a:r>
              <a:rPr lang="pl-PL" sz="2200" dirty="0"/>
              <a:t>,  </a:t>
            </a:r>
            <a:r>
              <a:rPr lang="pl-PL" sz="2200" dirty="0" smtClean="0"/>
              <a:t>w </a:t>
            </a:r>
            <a:r>
              <a:rPr lang="pl-PL" sz="2200" dirty="0"/>
              <a:t>szczególności w przedszkolach, szkołach, placówkach opiekuńczo-wychowawczych, ośrodkach rehabilitacyjno-wychowawczych, w domach pomocy społecznej i podmiotach leczniczych, a także w domu rodzinnym. </a:t>
            </a:r>
            <a:endParaRPr lang="pl-PL" sz="2200" dirty="0" smtClean="0"/>
          </a:p>
        </p:txBody>
      </p:sp>
    </p:spTree>
    <p:extLst>
      <p:ext uri="{BB962C8B-B14F-4D97-AF65-F5344CB8AC3E}">
        <p14:creationId xmlns:p14="http://schemas.microsoft.com/office/powerpoint/2010/main" val="3079339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766151"/>
          </a:xfrm>
        </p:spPr>
        <p:txBody>
          <a:bodyPr>
            <a:normAutofit fontScale="90000"/>
          </a:bodyPr>
          <a:lstStyle/>
          <a:p>
            <a:r>
              <a:rPr lang="pl-PL" dirty="0">
                <a:solidFill>
                  <a:srgbClr val="C00000"/>
                </a:solidFill>
              </a:rPr>
              <a:t>System zdrowia </a:t>
            </a:r>
            <a:r>
              <a:rPr lang="pl-PL" dirty="0" smtClean="0">
                <a:solidFill>
                  <a:srgbClr val="C00000"/>
                </a:solidFill>
              </a:rPr>
              <a:t>cd.</a:t>
            </a:r>
            <a:r>
              <a:rPr lang="pl-PL" dirty="0">
                <a:solidFill>
                  <a:srgbClr val="C00000"/>
                </a:solidFill>
              </a:rPr>
              <a:t/>
            </a:r>
            <a:br>
              <a:rPr lang="pl-PL" dirty="0">
                <a:solidFill>
                  <a:srgbClr val="C00000"/>
                </a:solidFill>
              </a:rPr>
            </a:br>
            <a:endParaRPr lang="pl-PL" dirty="0">
              <a:solidFill>
                <a:srgbClr val="C00000"/>
              </a:solidFill>
            </a:endParaRPr>
          </a:p>
        </p:txBody>
      </p:sp>
      <p:sp>
        <p:nvSpPr>
          <p:cNvPr id="3" name="Symbol zastępczy zawartości 2"/>
          <p:cNvSpPr>
            <a:spLocks noGrp="1"/>
          </p:cNvSpPr>
          <p:nvPr>
            <p:ph idx="1"/>
          </p:nvPr>
        </p:nvSpPr>
        <p:spPr>
          <a:xfrm>
            <a:off x="2589212" y="1390261"/>
            <a:ext cx="8915400" cy="5178490"/>
          </a:xfrm>
        </p:spPr>
        <p:txBody>
          <a:bodyPr>
            <a:normAutofit lnSpcReduction="10000"/>
          </a:bodyPr>
          <a:lstStyle/>
          <a:p>
            <a:r>
              <a:rPr lang="pl-PL" sz="2800" b="1" dirty="0"/>
              <a:t>Świadczenie usług zdrowotnych </a:t>
            </a:r>
            <a:r>
              <a:rPr lang="pl-PL" sz="2800" dirty="0"/>
              <a:t>dla osób </a:t>
            </a:r>
            <a:r>
              <a:rPr lang="pl-PL" sz="2800" dirty="0" smtClean="0"/>
              <a:t>                       z </a:t>
            </a:r>
            <a:r>
              <a:rPr lang="pl-PL" sz="2800" dirty="0"/>
              <a:t>autyzmem i innymi pokrewnymi zaburzeniami rozwoju </a:t>
            </a:r>
            <a:r>
              <a:rPr lang="pl-PL" sz="2800" b="1" dirty="0"/>
              <a:t>gwarantuje art. 27 ust.1 pkt 2 ustawy </a:t>
            </a:r>
            <a:r>
              <a:rPr lang="pl-PL" sz="2800" b="1" dirty="0" smtClean="0"/>
              <a:t>                   z </a:t>
            </a:r>
            <a:r>
              <a:rPr lang="pl-PL" sz="2800" b="1" dirty="0"/>
              <a:t>dnia 27 sierpnia 2004r. o świadczeniach opieki zdrowotnej finansowanych ze środków publicznych </a:t>
            </a:r>
            <a:r>
              <a:rPr lang="pl-PL" sz="2800" dirty="0"/>
              <a:t>(</a:t>
            </a:r>
            <a:r>
              <a:rPr lang="pl-PL" sz="2800" dirty="0" err="1"/>
              <a:t>Dz.U</a:t>
            </a:r>
            <a:r>
              <a:rPr lang="pl-PL" sz="2800" dirty="0"/>
              <a:t> z 2015r. poz.581 ze zm</a:t>
            </a:r>
            <a:r>
              <a:rPr lang="pl-PL" sz="2800" dirty="0" smtClean="0"/>
              <a:t>.).</a:t>
            </a:r>
          </a:p>
          <a:p>
            <a:r>
              <a:rPr lang="pl-PL" sz="2800" dirty="0" smtClean="0"/>
              <a:t> </a:t>
            </a:r>
            <a:r>
              <a:rPr lang="pl-PL" sz="2800" i="1" dirty="0" smtClean="0"/>
              <a:t>Świadczenia </a:t>
            </a:r>
            <a:r>
              <a:rPr lang="pl-PL" sz="2800" i="1" dirty="0"/>
              <a:t>na rzecz zachowania zdrowia, zapobiegania chorobom i wczesnego wykrywania chorób obejmują wczesną, wielospecjalistyczną i kompleksową opiekę nad dzieckiem zagrożonym niepełnosprawnością lub niepełnosprawnym</a:t>
            </a:r>
            <a:r>
              <a:rPr lang="pl-PL" dirty="0"/>
              <a:t>.  </a:t>
            </a:r>
          </a:p>
        </p:txBody>
      </p:sp>
    </p:spTree>
    <p:extLst>
      <p:ext uri="{BB962C8B-B14F-4D97-AF65-F5344CB8AC3E}">
        <p14:creationId xmlns:p14="http://schemas.microsoft.com/office/powerpoint/2010/main" val="1306419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a:solidFill>
                  <a:srgbClr val="C00000"/>
                </a:solidFill>
              </a:rPr>
              <a:t>System </a:t>
            </a:r>
            <a:r>
              <a:rPr lang="pl-PL" sz="2800" dirty="0" smtClean="0">
                <a:solidFill>
                  <a:srgbClr val="C00000"/>
                </a:solidFill>
              </a:rPr>
              <a:t>zdrowia cd.</a:t>
            </a:r>
            <a:endParaRPr lang="pl-PL" sz="2800" dirty="0">
              <a:solidFill>
                <a:srgbClr val="C00000"/>
              </a:solidFill>
            </a:endParaRPr>
          </a:p>
        </p:txBody>
      </p:sp>
      <p:sp>
        <p:nvSpPr>
          <p:cNvPr id="3" name="Symbol zastępczy zawartości 2"/>
          <p:cNvSpPr>
            <a:spLocks noGrp="1"/>
          </p:cNvSpPr>
          <p:nvPr>
            <p:ph idx="1"/>
          </p:nvPr>
        </p:nvSpPr>
        <p:spPr>
          <a:xfrm>
            <a:off x="2589212" y="1231641"/>
            <a:ext cx="8915400" cy="5626359"/>
          </a:xfrm>
        </p:spPr>
        <p:txBody>
          <a:bodyPr>
            <a:noAutofit/>
          </a:bodyPr>
          <a:lstStyle/>
          <a:p>
            <a:r>
              <a:rPr lang="pl-PL" dirty="0" smtClean="0"/>
              <a:t>Rozporządzenia </a:t>
            </a:r>
            <a:r>
              <a:rPr lang="pl-PL" dirty="0"/>
              <a:t>Ministra Zdrowia   z 6 listopada 2013r. (Dz.U.2013,poz.1386 ze zm.) w sprawie świadczeń gwarantowanych z zakresu opieki psychiatrycznej i leczenia uzależnień, </a:t>
            </a:r>
            <a:endParaRPr lang="pl-PL" dirty="0" smtClean="0"/>
          </a:p>
          <a:p>
            <a:pPr marL="0" indent="0">
              <a:buNone/>
            </a:pPr>
            <a:r>
              <a:rPr lang="pl-PL" dirty="0" smtClean="0"/>
              <a:t>załącznik </a:t>
            </a:r>
            <a:r>
              <a:rPr lang="pl-PL" dirty="0"/>
              <a:t>Nr 6 </a:t>
            </a:r>
            <a:r>
              <a:rPr lang="pl-PL" i="1" dirty="0"/>
              <a:t>Wykaz świadczeń gwarantowanych realizowanych w </a:t>
            </a:r>
            <a:r>
              <a:rPr lang="pl-PL" i="1" dirty="0" smtClean="0"/>
              <a:t>warunkach </a:t>
            </a:r>
            <a:r>
              <a:rPr lang="pl-PL" i="1" dirty="0"/>
              <a:t>ambulatoryjnych psychiatrycznych i leczenia środowiskowego </a:t>
            </a:r>
            <a:r>
              <a:rPr lang="pl-PL" i="1" dirty="0" smtClean="0"/>
              <a:t>(</a:t>
            </a:r>
            <a:r>
              <a:rPr lang="pl-PL" i="1" dirty="0"/>
              <a:t>domowego) oraz warunki realizacji tych świadczeń</a:t>
            </a:r>
            <a:r>
              <a:rPr lang="pl-PL" dirty="0"/>
              <a:t> określa świadczenia </a:t>
            </a:r>
            <a:r>
              <a:rPr lang="pl-PL" dirty="0" smtClean="0"/>
              <a:t>gwarantowane </a:t>
            </a:r>
            <a:r>
              <a:rPr lang="pl-PL" dirty="0"/>
              <a:t>oraz warunki ich realizacji. Świadczeniami gwarantowanym są </a:t>
            </a:r>
            <a:r>
              <a:rPr lang="pl-PL" dirty="0" smtClean="0"/>
              <a:t>m.in</a:t>
            </a:r>
            <a:r>
              <a:rPr lang="pl-PL" dirty="0"/>
              <a:t>. </a:t>
            </a:r>
          </a:p>
          <a:p>
            <a:pPr lvl="1"/>
            <a:r>
              <a:rPr lang="pl-PL" sz="1800" dirty="0"/>
              <a:t>porady kompleksowo - konsultacyjnej dla osób z autyzmem dziecięcym,</a:t>
            </a:r>
          </a:p>
          <a:p>
            <a:pPr lvl="1"/>
            <a:r>
              <a:rPr lang="pl-PL" sz="1800" dirty="0"/>
              <a:t>program </a:t>
            </a:r>
            <a:r>
              <a:rPr lang="pl-PL" sz="1800" dirty="0" err="1"/>
              <a:t>terapeutyczno</a:t>
            </a:r>
            <a:r>
              <a:rPr lang="pl-PL" sz="1800" dirty="0"/>
              <a:t> - rehabilitacyjny dla osób z autyzmem dziecięcym,</a:t>
            </a:r>
          </a:p>
          <a:p>
            <a:pPr lvl="1"/>
            <a:r>
              <a:rPr lang="pl-PL" sz="1800" dirty="0"/>
              <a:t>świadczenia dla osób z autyzmem dziecięcym lub innymi całościowymi zaburzeniami rozwoju.</a:t>
            </a:r>
          </a:p>
          <a:p>
            <a:pPr lvl="1"/>
            <a:r>
              <a:rPr lang="pl-PL" sz="1800" dirty="0" smtClean="0"/>
              <a:t>turnus </a:t>
            </a:r>
            <a:r>
              <a:rPr lang="pl-PL" sz="1800" dirty="0"/>
              <a:t>rehabilitacyjny, nie częściej niż raz na 12 miesięcy, w ramach świadczeń gwarantowanych psychiatrycznych ambulatoryjnych dla dzieci i młodzieży, leczenia nerwic oraz świadczeń gwarantowanych dla osób z autyzmem dziecięcym lub innymi całościowymi zaburzeniami rozwoju</a:t>
            </a:r>
          </a:p>
          <a:p>
            <a:endParaRPr lang="pl-PL" dirty="0"/>
          </a:p>
        </p:txBody>
      </p:sp>
    </p:spTree>
    <p:extLst>
      <p:ext uri="{BB962C8B-B14F-4D97-AF65-F5344CB8AC3E}">
        <p14:creationId xmlns:p14="http://schemas.microsoft.com/office/powerpoint/2010/main" val="3365299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588870"/>
          </a:xfrm>
        </p:spPr>
        <p:txBody>
          <a:bodyPr>
            <a:normAutofit fontScale="90000"/>
          </a:bodyPr>
          <a:lstStyle/>
          <a:p>
            <a:r>
              <a:rPr lang="pl-PL" dirty="0">
                <a:solidFill>
                  <a:srgbClr val="C00000"/>
                </a:solidFill>
              </a:rPr>
              <a:t>System oświaty </a:t>
            </a:r>
            <a:r>
              <a:rPr lang="pl-PL" dirty="0"/>
              <a:t/>
            </a:r>
            <a:br>
              <a:rPr lang="pl-PL" dirty="0"/>
            </a:br>
            <a:endParaRPr lang="pl-PL" dirty="0"/>
          </a:p>
        </p:txBody>
      </p:sp>
      <p:sp>
        <p:nvSpPr>
          <p:cNvPr id="3" name="Symbol zastępczy zawartości 2"/>
          <p:cNvSpPr>
            <a:spLocks noGrp="1"/>
          </p:cNvSpPr>
          <p:nvPr>
            <p:ph idx="1"/>
          </p:nvPr>
        </p:nvSpPr>
        <p:spPr>
          <a:xfrm>
            <a:off x="2589212" y="1278295"/>
            <a:ext cx="8915400" cy="5579706"/>
          </a:xfrm>
        </p:spPr>
        <p:txBody>
          <a:bodyPr>
            <a:normAutofit fontScale="92500" lnSpcReduction="20000"/>
          </a:bodyPr>
          <a:lstStyle/>
          <a:p>
            <a:r>
              <a:rPr lang="pl-PL" dirty="0"/>
              <a:t>Organizowanie kształcenia dla dzieci i młodzieży niepełnosprawnej  wynika z art. 71b ust 1 ustawy o systemie oświaty ( </a:t>
            </a:r>
            <a:r>
              <a:rPr lang="pl-PL" dirty="0" err="1"/>
              <a:t>Dz.U</a:t>
            </a:r>
            <a:r>
              <a:rPr lang="pl-PL" dirty="0"/>
              <a:t> z  </a:t>
            </a:r>
            <a:r>
              <a:rPr lang="pl-PL" b="1" dirty="0"/>
              <a:t>2004 Nr 256 poz. 2572</a:t>
            </a:r>
            <a:r>
              <a:rPr lang="pl-PL" dirty="0"/>
              <a:t> ze </a:t>
            </a:r>
            <a:r>
              <a:rPr lang="pl-PL" dirty="0" smtClean="0"/>
              <a:t>zm.)</a:t>
            </a:r>
          </a:p>
          <a:p>
            <a:pPr lvl="1"/>
            <a:r>
              <a:rPr lang="pl-PL" dirty="0" smtClean="0"/>
              <a:t>kształceniem </a:t>
            </a:r>
            <a:r>
              <a:rPr lang="pl-PL" dirty="0"/>
              <a:t>specjalnym obejmuje się dzieci i młodzież niepełnosprawne, niedostosowane społecznie i zagrożone niedostosowaniem społecznym, wymagające stosowania specjalnej organizacji nauki i metod pracy. </a:t>
            </a:r>
            <a:endParaRPr lang="pl-PL" dirty="0" smtClean="0"/>
          </a:p>
          <a:p>
            <a:pPr lvl="1"/>
            <a:r>
              <a:rPr lang="pl-PL" dirty="0" smtClean="0"/>
              <a:t>Kształcenie </a:t>
            </a:r>
            <a:r>
              <a:rPr lang="pl-PL" dirty="0"/>
              <a:t>to może być prowadzone w formie nauki odpowiednio w przedszkolach i szkołach ogólnodostępnych, przedszkolach i szkołach lub oddziałach integracyjnych, przedszkolach i szkołach lub oddziałach specjalnych, innych formach wychowania przedszkolnego i ośrodkach (młodzieżowe ośrodki wychowawcze, młodzieżowe ośrodki socjoterapii, specjalne ośrodki szkolno-wychowawcze oraz specjalne ośrodki wychowawcze). </a:t>
            </a:r>
            <a:endParaRPr lang="pl-PL" dirty="0" smtClean="0"/>
          </a:p>
          <a:p>
            <a:r>
              <a:rPr lang="pl-PL" dirty="0" smtClean="0"/>
              <a:t>Orzeczenia </a:t>
            </a:r>
            <a:r>
              <a:rPr lang="pl-PL" dirty="0"/>
              <a:t>o potrzebie kształcenia specjalnego wydają zespoły orzekające działające w publicznych poradniach psychologiczno-pedagogicznych, w tym w poradniach specjalistycznych (art. 71b ust. 3 ustawy o systemie oświaty). </a:t>
            </a:r>
            <a:endParaRPr lang="pl-PL" dirty="0" smtClean="0"/>
          </a:p>
          <a:p>
            <a:r>
              <a:rPr lang="pl-PL" dirty="0" smtClean="0">
                <a:solidFill>
                  <a:srgbClr val="FF0000"/>
                </a:solidFill>
              </a:rPr>
              <a:t>Orzekając</a:t>
            </a:r>
            <a:r>
              <a:rPr lang="pl-PL" dirty="0">
                <a:solidFill>
                  <a:srgbClr val="FF0000"/>
                </a:solidFill>
              </a:rPr>
              <a:t>, stosownie do art. 71b ust. 1 i 3 ustawy o systemie oświaty, o potrzebie kształcenia specjalnego organ nie ocenia, czy ktoś wymaga kształcenia specjalnego, bo jest chory (np. na autyzm). Organ ocenia, czy dana osoba np. chora na autyzm czy jakąkolwiek inną, choćby nie do końca zdiagnozowaną chorobę, ale taką, która powoduje niepełnosprawność czy "niedostosowanie społeczne" - jest w takim stanie, że edukacja tej osoby może przebiegać w ramach zwykłej organizacji nauki i przy użyciu zwykłych metod pracy, czy też edukacja tej osoby wymaga stosowania specjalnej organizacji nauki i specjalnych metod pracy.</a:t>
            </a:r>
          </a:p>
          <a:p>
            <a:endParaRPr lang="pl-PL" dirty="0"/>
          </a:p>
        </p:txBody>
      </p:sp>
    </p:spTree>
    <p:extLst>
      <p:ext uri="{BB962C8B-B14F-4D97-AF65-F5344CB8AC3E}">
        <p14:creationId xmlns:p14="http://schemas.microsoft.com/office/powerpoint/2010/main" val="1876875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89212" y="569167"/>
            <a:ext cx="8915400" cy="5342055"/>
          </a:xfrm>
        </p:spPr>
        <p:txBody>
          <a:bodyPr>
            <a:normAutofit/>
          </a:bodyPr>
          <a:lstStyle/>
          <a:p>
            <a:r>
              <a:rPr lang="pl-PL" dirty="0" smtClean="0">
                <a:solidFill>
                  <a:srgbClr val="FF0000"/>
                </a:solidFill>
              </a:rPr>
              <a:t>UWAGA !!!!!! </a:t>
            </a:r>
            <a:r>
              <a:rPr lang="pl-PL" dirty="0"/>
              <a:t>P</a:t>
            </a:r>
            <a:r>
              <a:rPr lang="pl-PL" dirty="0" smtClean="0"/>
              <a:t>rzedszkola</a:t>
            </a:r>
            <a:r>
              <a:rPr lang="pl-PL" dirty="0"/>
              <a:t>, szkoły, placówki opiekuńczo-wychowawcze, ośrodki rehabilitacyjno-wychowawcze, domy pomocy społecznej i podmioty lecznicze, a także </a:t>
            </a:r>
            <a:r>
              <a:rPr lang="pl-PL" dirty="0" smtClean="0"/>
              <a:t>dom </a:t>
            </a:r>
            <a:r>
              <a:rPr lang="pl-PL" dirty="0"/>
              <a:t>rodzinny prowadzące szeroko rozumiane "kształcenie specjalne" </a:t>
            </a:r>
            <a:r>
              <a:rPr lang="pl-PL" dirty="0">
                <a:solidFill>
                  <a:srgbClr val="FF0000"/>
                </a:solidFill>
              </a:rPr>
              <a:t>obowiązane są realizować zadania obejmujące </a:t>
            </a:r>
            <a:r>
              <a:rPr lang="pl-PL" b="1" dirty="0">
                <a:solidFill>
                  <a:srgbClr val="FF0000"/>
                </a:solidFill>
              </a:rPr>
              <a:t>kształcenie, opiekę i wychowanie</a:t>
            </a:r>
            <a:r>
              <a:rPr lang="pl-PL" dirty="0">
                <a:solidFill>
                  <a:srgbClr val="FF0000"/>
                </a:solidFill>
              </a:rPr>
              <a:t> dzieci i młodzieży niepełnosprawnej w takim zakresie i w taki sposób jaki wynika to z przepisów prawa oświatowego</a:t>
            </a:r>
            <a:r>
              <a:rPr lang="pl-PL" dirty="0"/>
              <a:t>, bądź też przepisów zamieszczonych w innych, poza prawem oświatowym, aktach prawnych wyraźnie odnoszących się do tego typu placówek.  </a:t>
            </a:r>
            <a:endParaRPr lang="pl-PL" dirty="0" smtClean="0"/>
          </a:p>
          <a:p>
            <a:r>
              <a:rPr lang="pl-PL" dirty="0">
                <a:solidFill>
                  <a:srgbClr val="FF0000"/>
                </a:solidFill>
              </a:rPr>
              <a:t>J</a:t>
            </a:r>
            <a:r>
              <a:rPr lang="pl-PL" dirty="0" smtClean="0">
                <a:solidFill>
                  <a:srgbClr val="FF0000"/>
                </a:solidFill>
              </a:rPr>
              <a:t>ednostki </a:t>
            </a:r>
            <a:r>
              <a:rPr lang="pl-PL" dirty="0">
                <a:solidFill>
                  <a:srgbClr val="FF0000"/>
                </a:solidFill>
              </a:rPr>
              <a:t>te </a:t>
            </a:r>
            <a:r>
              <a:rPr lang="pl-PL" dirty="0" smtClean="0">
                <a:solidFill>
                  <a:srgbClr val="FF0000"/>
                </a:solidFill>
              </a:rPr>
              <a:t>(patrz wymienione wyżej) </a:t>
            </a:r>
            <a:r>
              <a:rPr lang="pl-PL" b="1" dirty="0" smtClean="0">
                <a:solidFill>
                  <a:srgbClr val="FF0000"/>
                </a:solidFill>
              </a:rPr>
              <a:t>nie </a:t>
            </a:r>
            <a:r>
              <a:rPr lang="pl-PL" b="1" dirty="0">
                <a:solidFill>
                  <a:srgbClr val="FF0000"/>
                </a:solidFill>
              </a:rPr>
              <a:t>są powołane do świadczenia specjalistycznych usług opiekuńczych, których realizacja następuje w oparciu o przepisy ustawy o pomocy społecznej, ani do organizowania takich usług.</a:t>
            </a:r>
            <a:r>
              <a:rPr lang="pl-PL" dirty="0">
                <a:solidFill>
                  <a:srgbClr val="FF0000"/>
                </a:solidFill>
              </a:rPr>
              <a:t> </a:t>
            </a:r>
            <a:r>
              <a:rPr lang="pl-PL" dirty="0">
                <a:solidFill>
                  <a:schemeClr val="tx1"/>
                </a:solidFill>
              </a:rPr>
              <a:t>Powyższe ma takie znaczenie, że tylko w przypadku zgody dyrektora takiej placówki na świadczenie specjalistycznych usług opiekuńczych na terenie tych jednostek organy pomocy społecznej miałyby możliwość ich przyznania (Wyrok Wojewódzkiego Sądu Administracyjnego w Gliwicach z dnia 30 czerwca 2008 r. IV SA/</a:t>
            </a:r>
            <a:r>
              <a:rPr lang="pl-PL" dirty="0" err="1">
                <a:solidFill>
                  <a:schemeClr val="tx1"/>
                </a:solidFill>
              </a:rPr>
              <a:t>Gl</a:t>
            </a:r>
            <a:r>
              <a:rPr lang="pl-PL" dirty="0">
                <a:solidFill>
                  <a:schemeClr val="tx1"/>
                </a:solidFill>
              </a:rPr>
              <a:t> 103/08).</a:t>
            </a:r>
          </a:p>
          <a:p>
            <a:endParaRPr lang="pl-PL" dirty="0">
              <a:solidFill>
                <a:schemeClr val="tx1"/>
              </a:solidFill>
            </a:endParaRPr>
          </a:p>
        </p:txBody>
      </p:sp>
    </p:spTree>
    <p:extLst>
      <p:ext uri="{BB962C8B-B14F-4D97-AF65-F5344CB8AC3E}">
        <p14:creationId xmlns:p14="http://schemas.microsoft.com/office/powerpoint/2010/main" val="1743276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737099"/>
          </a:xfrm>
        </p:spPr>
        <p:txBody>
          <a:bodyPr>
            <a:normAutofit fontScale="90000"/>
          </a:bodyPr>
          <a:lstStyle/>
          <a:p>
            <a:r>
              <a:rPr lang="pl-PL" dirty="0">
                <a:solidFill>
                  <a:srgbClr val="C00000"/>
                </a:solidFill>
              </a:rPr>
              <a:t>Pomoc społeczna</a:t>
            </a:r>
            <a:r>
              <a:rPr lang="pl-PL" dirty="0"/>
              <a:t/>
            </a:r>
            <a:br>
              <a:rPr lang="pl-PL" dirty="0"/>
            </a:br>
            <a:endParaRPr lang="pl-PL" dirty="0"/>
          </a:p>
        </p:txBody>
      </p:sp>
      <p:sp>
        <p:nvSpPr>
          <p:cNvPr id="3" name="Symbol zastępczy zawartości 2"/>
          <p:cNvSpPr>
            <a:spLocks noGrp="1"/>
          </p:cNvSpPr>
          <p:nvPr>
            <p:ph idx="1"/>
          </p:nvPr>
        </p:nvSpPr>
        <p:spPr>
          <a:xfrm>
            <a:off x="2589212" y="1361209"/>
            <a:ext cx="8915400" cy="5101936"/>
          </a:xfrm>
        </p:spPr>
        <p:txBody>
          <a:bodyPr>
            <a:normAutofit fontScale="92500" lnSpcReduction="10000"/>
          </a:bodyPr>
          <a:lstStyle/>
          <a:p>
            <a:r>
              <a:rPr lang="pl-PL" dirty="0"/>
              <a:t>W myśl </a:t>
            </a:r>
            <a:r>
              <a:rPr lang="pl-PL" dirty="0">
                <a:hlinkClick r:id="rId2"/>
              </a:rPr>
              <a:t>art. 18 ust. 1 pkt 3</a:t>
            </a:r>
            <a:r>
              <a:rPr lang="pl-PL" dirty="0"/>
              <a:t> ustawy o pomocy społecznej organizowanie i świadczenie specjalistycznych usług opiekuńczych w miejscu zamieszkania dla osób z zaburzeniami psychicznymi należy </a:t>
            </a:r>
            <a:r>
              <a:rPr lang="pl-PL" b="1" dirty="0"/>
              <a:t>do zadań zleconych z zakresu administracji rządowej</a:t>
            </a:r>
            <a:r>
              <a:rPr lang="pl-PL" dirty="0"/>
              <a:t>. Przy czym zgodnie z </a:t>
            </a:r>
            <a:r>
              <a:rPr lang="pl-PL" dirty="0">
                <a:hlinkClick r:id="rId3"/>
              </a:rPr>
              <a:t>art. 50 ust. 2</a:t>
            </a:r>
            <a:r>
              <a:rPr lang="pl-PL" dirty="0"/>
              <a:t> cyt. ustawy wskazane usługi mogą być przyznane osobie, która wymaga pomocy innych osób, a </a:t>
            </a:r>
            <a:r>
              <a:rPr lang="pl-PL" dirty="0" smtClean="0"/>
              <a:t>rodzina, a </a:t>
            </a:r>
            <a:r>
              <a:rPr lang="pl-PL" dirty="0"/>
              <a:t>także wspólnie niezamieszkujący małżonek, wstępni, zstępni </a:t>
            </a:r>
            <a:r>
              <a:rPr lang="pl-PL" b="1" dirty="0"/>
              <a:t>nie mogą takiej pomocy zapewnić</a:t>
            </a:r>
            <a:r>
              <a:rPr lang="pl-PL" dirty="0"/>
              <a:t>. Specjalistyczne usługi opiekuńcze to usługi dostosowane do szczególnych potrzeb wynikających  </a:t>
            </a:r>
            <a:r>
              <a:rPr lang="pl-PL" dirty="0" smtClean="0"/>
              <a:t>z </a:t>
            </a:r>
            <a:r>
              <a:rPr lang="pl-PL" dirty="0"/>
              <a:t>rodzaju schorzenia lub niepełnosprawności, świadczone przez osoby ze specjalistycznym przygotowaniem zawodowym (</a:t>
            </a:r>
            <a:r>
              <a:rPr lang="pl-PL" dirty="0">
                <a:hlinkClick r:id="rId4"/>
              </a:rPr>
              <a:t>art. 50 ust. 4</a:t>
            </a:r>
            <a:r>
              <a:rPr lang="pl-PL" dirty="0"/>
              <a:t> cyt. ustawy</a:t>
            </a:r>
            <a:r>
              <a:rPr lang="pl-PL" dirty="0" smtClean="0"/>
              <a:t>).</a:t>
            </a:r>
          </a:p>
          <a:p>
            <a:r>
              <a:rPr lang="pl-PL" b="1" dirty="0"/>
              <a:t>R</a:t>
            </a:r>
            <a:r>
              <a:rPr lang="pl-PL" b="1" dirty="0" smtClean="0"/>
              <a:t>odzaje </a:t>
            </a:r>
            <a:r>
              <a:rPr lang="pl-PL" b="1" dirty="0"/>
              <a:t>specjalistycznych usług opiekuńczych </a:t>
            </a:r>
            <a:r>
              <a:rPr lang="pl-PL" dirty="0"/>
              <a:t>świadczonych dla osób z zaburzeniami psychicznymi, </a:t>
            </a:r>
            <a:r>
              <a:rPr lang="pl-PL" b="1" dirty="0"/>
              <a:t>kwalifikacje osób świadczących takie usługi</a:t>
            </a:r>
            <a:r>
              <a:rPr lang="pl-PL" dirty="0"/>
              <a:t>, </a:t>
            </a:r>
            <a:r>
              <a:rPr lang="pl-PL" b="1" dirty="0"/>
              <a:t>zasady i tryb ustalania i pobierania opłat </a:t>
            </a:r>
            <a:r>
              <a:rPr lang="pl-PL" dirty="0"/>
              <a:t>za te usługi jak również warunki częściowego lub całkowitego zwolnienia z opłat </a:t>
            </a:r>
            <a:r>
              <a:rPr lang="pl-PL" b="1" dirty="0"/>
              <a:t>określa rozporządzenie Ministra Polityki Społecznej z dnia 22 września 2005 r. w sprawie specjalistycznych usług opiekuńczych (Dz. U. z 2005 r., Nr 189, poz. 1598 z </a:t>
            </a:r>
            <a:r>
              <a:rPr lang="pl-PL" b="1" dirty="0" err="1"/>
              <a:t>późn</a:t>
            </a:r>
            <a:r>
              <a:rPr lang="pl-PL" b="1" dirty="0"/>
              <a:t>. zm.) </a:t>
            </a:r>
            <a:endParaRPr lang="pl-PL" b="1" dirty="0" smtClean="0"/>
          </a:p>
          <a:p>
            <a:r>
              <a:rPr lang="pl-PL" dirty="0" smtClean="0"/>
              <a:t>Przyznanie </a:t>
            </a:r>
            <a:r>
              <a:rPr lang="pl-PL" dirty="0"/>
              <a:t>usług opiekuńczych następuje w formie </a:t>
            </a:r>
            <a:r>
              <a:rPr lang="pl-PL" b="1" dirty="0"/>
              <a:t>decyzji administracyjnej</a:t>
            </a:r>
            <a:r>
              <a:rPr lang="pl-PL" dirty="0"/>
              <a:t>, w której ustala się zakres, okres i miejsce ich świadczenia (</a:t>
            </a:r>
            <a:r>
              <a:rPr lang="pl-PL" dirty="0">
                <a:hlinkClick r:id="rId5"/>
              </a:rPr>
              <a:t>art. 50 ust. 5</a:t>
            </a:r>
            <a:r>
              <a:rPr lang="pl-PL" dirty="0"/>
              <a:t> ustawy o pomocy społecznej</a:t>
            </a:r>
            <a:r>
              <a:rPr lang="pl-PL" dirty="0" smtClean="0"/>
              <a:t>).</a:t>
            </a:r>
            <a:endParaRPr lang="pl-PL" dirty="0"/>
          </a:p>
        </p:txBody>
      </p:sp>
    </p:spTree>
    <p:extLst>
      <p:ext uri="{BB962C8B-B14F-4D97-AF65-F5344CB8AC3E}">
        <p14:creationId xmlns:p14="http://schemas.microsoft.com/office/powerpoint/2010/main" val="1074967125"/>
      </p:ext>
    </p:extLst>
  </p:cSld>
  <p:clrMapOvr>
    <a:masterClrMapping/>
  </p:clrMapOvr>
</p:sld>
</file>

<file path=ppt/theme/theme1.xml><?xml version="1.0" encoding="utf-8"?>
<a:theme xmlns:a="http://schemas.openxmlformats.org/drawingml/2006/main" name="Smug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325</TotalTime>
  <Words>2027</Words>
  <Application>Microsoft Office PowerPoint</Application>
  <PresentationFormat>Panoramiczny</PresentationFormat>
  <Paragraphs>124</Paragraphs>
  <Slides>23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23</vt:i4>
      </vt:variant>
    </vt:vector>
  </HeadingPairs>
  <TitlesOfParts>
    <vt:vector size="27" baseType="lpstr">
      <vt:lpstr>Arial</vt:lpstr>
      <vt:lpstr>Century Gothic</vt:lpstr>
      <vt:lpstr>Wingdings 3</vt:lpstr>
      <vt:lpstr>Smuga</vt:lpstr>
      <vt:lpstr>Realizacja specjalistycznych usług opiekuńczych na terenie województwa kujawsko-pomorskiego </vt:lpstr>
      <vt:lpstr>Usługi specjalistyczne – w latach 2012 2014</vt:lpstr>
      <vt:lpstr>Adresaci specjalistycznych usług opiekuńczych</vt:lpstr>
      <vt:lpstr>Wsparcie dla dzieci i młodzieży z zaburzeniami psychicznymi zabezpieczone jest w trzech obszarach: zdrowie, oświata i pomoc społeczna</vt:lpstr>
      <vt:lpstr>System zdrowia cd. </vt:lpstr>
      <vt:lpstr>System zdrowia cd.</vt:lpstr>
      <vt:lpstr>System oświaty  </vt:lpstr>
      <vt:lpstr>Prezentacja programu PowerPoint</vt:lpstr>
      <vt:lpstr>Pomoc społeczna </vt:lpstr>
      <vt:lpstr>Pomoc społeczna cd.</vt:lpstr>
      <vt:lpstr>Pomoc społeczna cd.</vt:lpstr>
      <vt:lpstr>Specjalistyczne usługi opiekuńcze jako jedna z form wsparcia dla osób                           z autyzmem</vt:lpstr>
      <vt:lpstr>Istota specjalistycznych usług opiekuńczych</vt:lpstr>
      <vt:lpstr>Usługi specjalistyczne określone przez ministra polityki społecznej odpowiadające potrzebom osób z autyzmem</vt:lpstr>
      <vt:lpstr>Usługi specjalistyczne określone przez ministra polityki społecznej odpowiadające potrzebom osób z autyzmem cd.</vt:lpstr>
      <vt:lpstr>Usługi specjalistyczne określone przez ministra polityki społecznej odpowiadające potrzebom osób z autyzmem cd.</vt:lpstr>
      <vt:lpstr>Orzecznictwo sądowe </vt:lpstr>
      <vt:lpstr>Orzecznictwo sądowe</vt:lpstr>
      <vt:lpstr>Orzecznictwo sądowe</vt:lpstr>
      <vt:lpstr>Orzecznictwo sądowe </vt:lpstr>
      <vt:lpstr>Orzecznictwo sądowe</vt:lpstr>
      <vt:lpstr>Istota specjalistycznych usług opiekuńczych</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Realizacja specjalistycznych usług opiekuńczych na terenie województwa kujawsko-pomorskiego</dc:title>
  <dc:creator>Dorota Hass</dc:creator>
  <cp:lastModifiedBy>Dorota Hass</cp:lastModifiedBy>
  <cp:revision>31</cp:revision>
  <dcterms:created xsi:type="dcterms:W3CDTF">2015-06-15T13:38:12Z</dcterms:created>
  <dcterms:modified xsi:type="dcterms:W3CDTF">2015-06-16T07:12:01Z</dcterms:modified>
</cp:coreProperties>
</file>