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9" r:id="rId1"/>
  </p:sldMasterIdLst>
  <p:notesMasterIdLst>
    <p:notesMasterId r:id="rId41"/>
  </p:notesMasterIdLst>
  <p:sldIdLst>
    <p:sldId id="307" r:id="rId2"/>
    <p:sldId id="396" r:id="rId3"/>
    <p:sldId id="450" r:id="rId4"/>
    <p:sldId id="398" r:id="rId5"/>
    <p:sldId id="399" r:id="rId6"/>
    <p:sldId id="400" r:id="rId7"/>
    <p:sldId id="444" r:id="rId8"/>
    <p:sldId id="445" r:id="rId9"/>
    <p:sldId id="402" r:id="rId10"/>
    <p:sldId id="448" r:id="rId11"/>
    <p:sldId id="447" r:id="rId12"/>
    <p:sldId id="403" r:id="rId13"/>
    <p:sldId id="404" r:id="rId14"/>
    <p:sldId id="405" r:id="rId15"/>
    <p:sldId id="406" r:id="rId16"/>
    <p:sldId id="407" r:id="rId17"/>
    <p:sldId id="408" r:id="rId18"/>
    <p:sldId id="409" r:id="rId19"/>
    <p:sldId id="410" r:id="rId20"/>
    <p:sldId id="411" r:id="rId21"/>
    <p:sldId id="412" r:id="rId22"/>
    <p:sldId id="413" r:id="rId23"/>
    <p:sldId id="414" r:id="rId24"/>
    <p:sldId id="415" r:id="rId25"/>
    <p:sldId id="446" r:id="rId26"/>
    <p:sldId id="417" r:id="rId27"/>
    <p:sldId id="425" r:id="rId28"/>
    <p:sldId id="432" r:id="rId29"/>
    <p:sldId id="434" r:id="rId30"/>
    <p:sldId id="437" r:id="rId31"/>
    <p:sldId id="439" r:id="rId32"/>
    <p:sldId id="440" r:id="rId33"/>
    <p:sldId id="441" r:id="rId34"/>
    <p:sldId id="452" r:id="rId35"/>
    <p:sldId id="451" r:id="rId36"/>
    <p:sldId id="373" r:id="rId37"/>
    <p:sldId id="449" r:id="rId38"/>
    <p:sldId id="442" r:id="rId39"/>
    <p:sldId id="443" r:id="rId40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82" autoAdjust="0"/>
    <p:restoredTop sz="94799" autoAdjust="0"/>
  </p:normalViewPr>
  <p:slideViewPr>
    <p:cSldViewPr>
      <p:cViewPr varScale="1">
        <p:scale>
          <a:sx n="77" d="100"/>
          <a:sy n="77" d="100"/>
        </p:scale>
        <p:origin x="30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52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BC74DBD-EE0A-4EF4-924C-F09862492442}" type="datetimeFigureOut">
              <a:rPr lang="pl-PL"/>
              <a:pPr>
                <a:defRPr/>
              </a:pPr>
              <a:t>2015-06-15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pl-PL" noProof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6F8472F-CD66-492F-A395-5F32FA365B0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81601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err="1" smtClean="0"/>
              <a:t>Dodacv</a:t>
            </a:r>
            <a:r>
              <a:rPr lang="pl-PL" dirty="0" smtClean="0"/>
              <a:t> logo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F8472F-CD66-492F-A395-5F32FA365B02}" type="slidenum">
              <a:rPr lang="pl-PL" smtClean="0"/>
              <a:pPr>
                <a:defRPr/>
              </a:pPr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58613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Dodać logo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F8472F-CD66-492F-A395-5F32FA365B02}" type="slidenum">
              <a:rPr lang="pl-PL" smtClean="0"/>
              <a:pPr>
                <a:defRPr/>
              </a:pPr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74116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W Polsce nie jest znana dokładna</a:t>
            </a:r>
            <a:r>
              <a:rPr lang="pl-PL" baseline="0" dirty="0" smtClean="0"/>
              <a:t> liczba osób. Przyjmując zachodnie współczynniki: 1 na 110 dzieci cierpi na autyzm a 1,68 na 1000 dzieci ma autyzm.</a:t>
            </a:r>
          </a:p>
          <a:p>
            <a:r>
              <a:rPr lang="pl-PL" baseline="0" dirty="0" smtClean="0"/>
              <a:t>Można szacować ze w Polsce mamy ponad 300 000 osób z zaburzeniami ze spektrum autyzmu i 64 000 z autyzmem dziecięcym.</a:t>
            </a:r>
          </a:p>
          <a:p>
            <a:endParaRPr lang="pl-PL" baseline="0" dirty="0" smtClean="0"/>
          </a:p>
          <a:p>
            <a:r>
              <a:rPr lang="pl-PL" baseline="0" dirty="0" smtClean="0"/>
              <a:t>W </a:t>
            </a:r>
            <a:r>
              <a:rPr lang="pl-PL" dirty="0" smtClean="0"/>
              <a:t>województwie pomorskim na autyzm, cierpi ok. 16.000 osób co stanowi około 5,3 % ogółu osób</a:t>
            </a:r>
            <a:r>
              <a:rPr lang="pl-PL" baseline="0" dirty="0" smtClean="0"/>
              <a:t> </a:t>
            </a:r>
            <a:r>
              <a:rPr lang="pl-PL" dirty="0" smtClean="0"/>
              <a:t>niepełnosprawnych w woj. pomorskim. 1:100 dzieci rodzi się z autyzmem, a</a:t>
            </a:r>
          </a:p>
          <a:p>
            <a:r>
              <a:rPr lang="pl-PL" dirty="0" smtClean="0"/>
              <a:t>6:100 ze spectrum autyzmu. Liczba mieszkańców Gdańska stanowi 20% ogółu</a:t>
            </a:r>
            <a:r>
              <a:rPr lang="pl-PL" baseline="0" dirty="0" smtClean="0"/>
              <a:t> </a:t>
            </a:r>
            <a:r>
              <a:rPr lang="pl-PL" dirty="0" smtClean="0"/>
              <a:t>mieszkańców województwa pomorskiego w związku z tym na podstawie powyższych</a:t>
            </a:r>
          </a:p>
          <a:p>
            <a:r>
              <a:rPr lang="pl-PL" dirty="0" smtClean="0"/>
              <a:t>danych można przyjąć, że w Mieście Gdańsk żyje około 460 osób ze</a:t>
            </a:r>
            <a:r>
              <a:rPr lang="pl-PL" baseline="0" dirty="0" smtClean="0"/>
              <a:t> </a:t>
            </a:r>
            <a:r>
              <a:rPr lang="pl-PL" dirty="0" smtClean="0"/>
              <a:t>zdiagnozowanym autyzmem wczesnodziecięcym oraz około 2760 osób ze spectrum</a:t>
            </a:r>
          </a:p>
          <a:p>
            <a:r>
              <a:rPr lang="pl-PL" dirty="0" smtClean="0"/>
              <a:t>autyzmu, czyli łącznie około 3220</a:t>
            </a:r>
            <a:r>
              <a:rPr lang="pl-PL" baseline="0" dirty="0" smtClean="0"/>
              <a:t> - 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Dane opracowane na podstawie Raportu z badania z 2012 r. „ Częstotliwość występowania autyzmu i innych zaburzeń rozwojowych na świecie” przeprowadzonego przez  Międzynarodowe Stowarzyszenie Badań nad Autyzmem </a:t>
            </a:r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F8472F-CD66-492F-A395-5F32FA365B02}" type="slidenum">
              <a:rPr lang="pl-PL" smtClean="0"/>
              <a:pPr>
                <a:defRPr/>
              </a:pPr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79361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F8472F-CD66-492F-A395-5F32FA365B02}" type="slidenum">
              <a:rPr lang="pl-PL" smtClean="0"/>
              <a:pPr>
                <a:defRPr/>
              </a:pPr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852876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b="1" dirty="0" smtClean="0">
                <a:latin typeface="Gentium Book Basic" panose="02000503060000020004" pitchFamily="2" charset="-18"/>
                <a:cs typeface="Times New Roman" panose="02020603050405020304" pitchFamily="18" charset="0"/>
              </a:rPr>
              <a:t> Przeszkoliliśmy: 410 profesjonalistów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F8472F-CD66-492F-A395-5F32FA365B02}" type="slidenum">
              <a:rPr lang="pl-PL" smtClean="0"/>
              <a:pPr>
                <a:defRPr/>
              </a:pPr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66113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F8472F-CD66-492F-A395-5F32FA365B02}" type="slidenum">
              <a:rPr lang="pl-PL" smtClean="0"/>
              <a:pPr>
                <a:defRPr/>
              </a:pPr>
              <a:t>32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983338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F8472F-CD66-492F-A395-5F32FA365B02}" type="slidenum">
              <a:rPr lang="pl-PL" smtClean="0"/>
              <a:pPr>
                <a:defRPr/>
              </a:pPr>
              <a:t>33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55181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F8472F-CD66-492F-A395-5F32FA365B02}" type="slidenum">
              <a:rPr lang="pl-PL" smtClean="0"/>
              <a:pPr>
                <a:defRPr/>
              </a:pPr>
              <a:t>38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820627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F8472F-CD66-492F-A395-5F32FA365B02}" type="slidenum">
              <a:rPr lang="pl-PL" smtClean="0"/>
              <a:pPr>
                <a:defRPr/>
              </a:pPr>
              <a:t>39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77456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Prostokąt zaokrąglony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CFC044-E07E-47A0-AC74-FCA607C6C716}" type="datetimeFigureOut">
              <a:rPr lang="pl-PL" smtClean="0"/>
              <a:pPr>
                <a:defRPr/>
              </a:pPr>
              <a:t>2015-06-15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D2211C6-1017-4048-B007-1A57E7F2935A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082B9E-BEB6-422F-9237-C43B24AA08B8}" type="datetimeFigureOut">
              <a:rPr lang="pl-PL" smtClean="0"/>
              <a:pPr>
                <a:defRPr/>
              </a:pPr>
              <a:t>2015-06-15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1A9BA0-DBF5-4C0E-BC51-983FCF75BDAB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141B82-3EAF-4EA7-B245-1000435C5FDD}" type="datetimeFigureOut">
              <a:rPr lang="pl-PL" smtClean="0"/>
              <a:pPr>
                <a:defRPr/>
              </a:pPr>
              <a:t>2015-06-15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355E8-AD5A-4F11-BD2C-8582C29E1B02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928DF0-DC6B-4682-AD45-645245DE075D}" type="datetimeFigureOut">
              <a:rPr lang="pl-PL" smtClean="0"/>
              <a:pPr>
                <a:defRPr/>
              </a:pPr>
              <a:t>2015-06-15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5F7DFF-005B-430F-87B4-C41891F653EE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Prostokąt zaokrąglony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4D48E4-D94C-434E-84CB-DFBF22609388}" type="datetimeFigureOut">
              <a:rPr lang="pl-PL" smtClean="0"/>
              <a:pPr>
                <a:defRPr/>
              </a:pPr>
              <a:t>2015-06-15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Prostokąt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>
              <a:defRPr/>
            </a:pPr>
            <a:fld id="{2BF6C0CF-80B9-4A9D-9E0F-15921B4BDCF1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899893-6302-4DD9-881C-24F713B2D08E}" type="datetimeFigureOut">
              <a:rPr lang="pl-PL" smtClean="0"/>
              <a:pPr>
                <a:defRPr/>
              </a:pPr>
              <a:t>2015-06-15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10DBD1-CA91-40F7-8134-5D479465E0F3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32BA0A-2775-4763-ADF7-F48176A9A676}" type="datetimeFigureOut">
              <a:rPr lang="pl-PL" smtClean="0"/>
              <a:pPr>
                <a:defRPr/>
              </a:pPr>
              <a:t>2015-06-15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C10701-7F13-4201-8A94-C8580668D281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11" name="Symbol zastępczy zawartości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D682C1-2E18-4A9D-AC32-72AE26637196}" type="datetimeFigureOut">
              <a:rPr lang="pl-PL" smtClean="0"/>
              <a:pPr>
                <a:defRPr/>
              </a:pPr>
              <a:t>2015-06-15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65C8F1-101A-49DB-BC66-B8CDA5C263FB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327625-393D-4507-9E03-BE26C0EF9EE3}" type="datetimeFigureOut">
              <a:rPr lang="pl-PL" smtClean="0"/>
              <a:pPr>
                <a:defRPr/>
              </a:pPr>
              <a:t>2015-06-15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AED6E4-635E-4D40-8AC1-B01B7D42375A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Prostokąt zaokrąglony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2C42CF-B4C2-43A4-BB80-B48A1C4F9AD2}" type="datetimeFigureOut">
              <a:rPr lang="pl-PL" smtClean="0"/>
              <a:pPr>
                <a:defRPr/>
              </a:pPr>
              <a:t>2015-06-15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BB51EE-899F-4AF5-A6E1-FA0AE1324E74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E40247-A3ED-469F-A80E-551CC914ACCA}" type="datetimeFigureOut">
              <a:rPr lang="pl-PL" smtClean="0"/>
              <a:pPr>
                <a:defRPr/>
              </a:pPr>
              <a:t>2015-06-15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>
              <a:defRPr/>
            </a:pPr>
            <a:fld id="{A6311172-FA42-4D27-ABB5-6876C65F401B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11" name="Prostokąt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rostokąt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5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Prostokąt zaokrąglony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ACBA26A-1D59-4712-8008-62CE02A20AF2}" type="datetimeFigureOut">
              <a:rPr lang="pl-PL" smtClean="0"/>
              <a:pPr>
                <a:defRPr/>
              </a:pPr>
              <a:t>2015-06-15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BE08F81B-0C61-438E-8753-49A278F3789A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jpg"/><Relationship Id="rId5" Type="http://schemas.openxmlformats.org/officeDocument/2006/relationships/image" Target="../media/image44.jpg"/><Relationship Id="rId4" Type="http://schemas.openxmlformats.org/officeDocument/2006/relationships/image" Target="../media/image43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microsoft.com/office/2007/relationships/hdphoto" Target="../media/hdphoto1.wdp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8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7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Relationship Id="rId9" Type="http://schemas.openxmlformats.org/officeDocument/2006/relationships/image" Target="../media/image15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755576" y="4365625"/>
            <a:ext cx="7777237" cy="1727200"/>
          </a:xfrm>
        </p:spPr>
        <p:txBody>
          <a:bodyPr>
            <a:normAutofit fontScale="925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pl-PL" sz="2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Pomocy Osobom Autystycznym </a:t>
            </a:r>
            <a:r>
              <a:rPr lang="pl-PL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sz="24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pl-PL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</a:t>
            </a:r>
            <a:r>
              <a:rPr lang="pl-PL" sz="2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Terenów Wiejskich oraz I</a:t>
            </a:r>
            <a:r>
              <a:rPr lang="pl-PL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 Rodzinom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pl-PL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pl-PL" sz="17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www.zrozumiecautyzm.eu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7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764704"/>
            <a:ext cx="3097212" cy="309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408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179512" y="764704"/>
            <a:ext cx="8687936" cy="504056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pl-PL" sz="2400" b="1" dirty="0" smtClean="0">
              <a:solidFill>
                <a:schemeClr val="tx2">
                  <a:lumMod val="75000"/>
                </a:schemeClr>
              </a:solidFill>
              <a:latin typeface="Gentium Basic" panose="02000503060000020004" pitchFamily="2" charset="-18"/>
            </a:endParaRPr>
          </a:p>
          <a:p>
            <a:pPr marL="0" indent="0">
              <a:buNone/>
            </a:pPr>
            <a:r>
              <a:rPr lang="pl-PL" sz="3600" b="1" dirty="0">
                <a:solidFill>
                  <a:schemeClr val="tx2">
                    <a:lumMod val="75000"/>
                  </a:schemeClr>
                </a:solidFill>
                <a:latin typeface="Gentium Basic" panose="02000503060000020004" pitchFamily="2" charset="-18"/>
              </a:rPr>
              <a:t> </a:t>
            </a:r>
            <a:r>
              <a:rPr lang="pl-PL" sz="3600" b="1" dirty="0" smtClean="0">
                <a:solidFill>
                  <a:schemeClr val="tx2">
                    <a:lumMod val="75000"/>
                  </a:schemeClr>
                </a:solidFill>
                <a:latin typeface="Gentium Basic" panose="02000503060000020004" pitchFamily="2" charset="-18"/>
              </a:rPr>
              <a:t>w </a:t>
            </a:r>
            <a:r>
              <a:rPr lang="pl-PL" sz="3600" b="1" dirty="0" smtClean="0">
                <a:solidFill>
                  <a:schemeClr val="tx2">
                    <a:lumMod val="75000"/>
                  </a:schemeClr>
                </a:solidFill>
                <a:latin typeface="Gentium Basic" panose="02000503060000020004" pitchFamily="2" charset="-18"/>
              </a:rPr>
              <a:t>2013 r</a:t>
            </a:r>
            <a:r>
              <a:rPr lang="pl-PL" sz="3600" b="1" dirty="0" smtClean="0">
                <a:solidFill>
                  <a:schemeClr val="tx2">
                    <a:lumMod val="75000"/>
                  </a:schemeClr>
                </a:solidFill>
                <a:latin typeface="Gentium Basic" panose="02000503060000020004" pitchFamily="2" charset="-18"/>
              </a:rPr>
              <a:t>.</a:t>
            </a:r>
            <a:r>
              <a:rPr lang="pl-PL" sz="3600" dirty="0" smtClean="0">
                <a:solidFill>
                  <a:schemeClr val="tx2">
                    <a:lumMod val="75000"/>
                  </a:schemeClr>
                </a:solidFill>
                <a:latin typeface="Gentium Basic" panose="02000503060000020004" pitchFamily="2" charset="-18"/>
              </a:rPr>
              <a:t> urodziło się ok. 370 000 dzieci </a:t>
            </a:r>
            <a:br>
              <a:rPr lang="pl-PL" sz="3600" dirty="0" smtClean="0">
                <a:solidFill>
                  <a:schemeClr val="tx2">
                    <a:lumMod val="75000"/>
                  </a:schemeClr>
                </a:solidFill>
                <a:latin typeface="Gentium Basic" panose="02000503060000020004" pitchFamily="2" charset="-18"/>
              </a:rPr>
            </a:br>
            <a:r>
              <a:rPr lang="pl-PL" sz="3600" dirty="0" smtClean="0">
                <a:solidFill>
                  <a:schemeClr val="tx2">
                    <a:lumMod val="75000"/>
                  </a:schemeClr>
                </a:solidFill>
                <a:latin typeface="Gentium Basic" panose="02000503060000020004" pitchFamily="2" charset="-18"/>
              </a:rPr>
              <a:t>u </a:t>
            </a:r>
            <a:r>
              <a:rPr lang="pl-PL" sz="3600" b="1" dirty="0" smtClean="0">
                <a:solidFill>
                  <a:schemeClr val="tx2">
                    <a:lumMod val="75000"/>
                  </a:schemeClr>
                </a:solidFill>
                <a:latin typeface="Gentium Basic" panose="02000503060000020004" pitchFamily="2" charset="-18"/>
              </a:rPr>
              <a:t>1 %</a:t>
            </a:r>
            <a:r>
              <a:rPr lang="pl-PL" sz="3600" dirty="0" smtClean="0">
                <a:solidFill>
                  <a:schemeClr val="tx2">
                    <a:lumMod val="75000"/>
                  </a:schemeClr>
                </a:solidFill>
                <a:latin typeface="Gentium Basic" panose="02000503060000020004" pitchFamily="2" charset="-18"/>
              </a:rPr>
              <a:t> z nich </a:t>
            </a:r>
            <a:r>
              <a:rPr lang="pl-PL" sz="3600" dirty="0" smtClean="0">
                <a:solidFill>
                  <a:schemeClr val="tx2">
                    <a:lumMod val="75000"/>
                  </a:schemeClr>
                </a:solidFill>
                <a:latin typeface="Gentium Basic" panose="02000503060000020004" pitchFamily="2" charset="-18"/>
              </a:rPr>
              <a:t>zostanie </a:t>
            </a:r>
            <a:r>
              <a:rPr lang="pl-PL" sz="3600" dirty="0" smtClean="0">
                <a:solidFill>
                  <a:schemeClr val="tx2">
                    <a:lumMod val="75000"/>
                  </a:schemeClr>
                </a:solidFill>
                <a:latin typeface="Gentium Basic" panose="02000503060000020004" pitchFamily="2" charset="-18"/>
              </a:rPr>
              <a:t>zdiagnozowany </a:t>
            </a:r>
            <a:r>
              <a:rPr lang="pl-PL" sz="3600" dirty="0" smtClean="0">
                <a:solidFill>
                  <a:schemeClr val="tx2">
                    <a:lumMod val="75000"/>
                  </a:schemeClr>
                </a:solidFill>
                <a:latin typeface="Gentium Basic" panose="02000503060000020004" pitchFamily="2" charset="-18"/>
              </a:rPr>
              <a:t>autyzm </a:t>
            </a:r>
            <a:r>
              <a:rPr lang="pl-PL" sz="3600" b="1" dirty="0" smtClean="0">
                <a:solidFill>
                  <a:srgbClr val="FF0000"/>
                </a:solidFill>
                <a:latin typeface="Gentium Basic" panose="02000503060000020004" pitchFamily="2" charset="-18"/>
              </a:rPr>
              <a:t>ok</a:t>
            </a:r>
            <a:r>
              <a:rPr lang="pl-PL" sz="3600" b="1" dirty="0">
                <a:solidFill>
                  <a:srgbClr val="FF0000"/>
                </a:solidFill>
                <a:latin typeface="Gentium Basic" panose="02000503060000020004" pitchFamily="2" charset="-18"/>
              </a:rPr>
              <a:t>. 3700 </a:t>
            </a:r>
            <a:r>
              <a:rPr lang="pl-PL" sz="3600" b="1" dirty="0" smtClean="0">
                <a:solidFill>
                  <a:srgbClr val="FF0000"/>
                </a:solidFill>
                <a:latin typeface="Gentium Basic" panose="02000503060000020004" pitchFamily="2" charset="-18"/>
              </a:rPr>
              <a:t>dzieci</a:t>
            </a:r>
            <a:r>
              <a:rPr lang="pl-PL" sz="3600" dirty="0">
                <a:solidFill>
                  <a:srgbClr val="FF0000"/>
                </a:solidFill>
                <a:latin typeface="Gentium Basic" panose="02000503060000020004" pitchFamily="2" charset="-18"/>
              </a:rPr>
              <a:t/>
            </a:r>
            <a:br>
              <a:rPr lang="pl-PL" sz="3600" dirty="0">
                <a:solidFill>
                  <a:srgbClr val="FF0000"/>
                </a:solidFill>
                <a:latin typeface="Gentium Basic" panose="02000503060000020004" pitchFamily="2" charset="-18"/>
              </a:rPr>
            </a:br>
            <a:r>
              <a:rPr lang="pl-PL" sz="3600" dirty="0">
                <a:solidFill>
                  <a:srgbClr val="FF0000"/>
                </a:solidFill>
                <a:latin typeface="Gentium Basic" panose="02000503060000020004" pitchFamily="2" charset="-18"/>
              </a:rPr>
              <a:t> </a:t>
            </a:r>
            <a:endParaRPr lang="pl-PL" sz="3600" dirty="0" smtClean="0">
              <a:solidFill>
                <a:srgbClr val="FF0000"/>
              </a:solidFill>
              <a:latin typeface="Gentium Basic" panose="02000503060000020004" pitchFamily="2" charset="-18"/>
            </a:endParaRPr>
          </a:p>
          <a:p>
            <a:pPr marL="0" indent="0">
              <a:buNone/>
            </a:pPr>
            <a:endParaRPr lang="pl-PL" sz="3600" dirty="0" smtClean="0">
              <a:solidFill>
                <a:schemeClr val="tx2">
                  <a:lumMod val="75000"/>
                </a:schemeClr>
              </a:solidFill>
              <a:latin typeface="Gentium Basic" panose="02000503060000020004" pitchFamily="2" charset="-18"/>
            </a:endParaRPr>
          </a:p>
          <a:p>
            <a:pPr marL="0" indent="0">
              <a:buNone/>
            </a:pPr>
            <a:r>
              <a:rPr lang="pl-PL" sz="3600" b="1" dirty="0" smtClean="0">
                <a:solidFill>
                  <a:schemeClr val="tx2">
                    <a:lumMod val="75000"/>
                  </a:schemeClr>
                </a:solidFill>
                <a:latin typeface="Gentium Basic" panose="02000503060000020004" pitchFamily="2" charset="-18"/>
              </a:rPr>
              <a:t> w 2014 r</a:t>
            </a:r>
            <a:r>
              <a:rPr lang="pl-PL" sz="3600" b="1" dirty="0">
                <a:solidFill>
                  <a:schemeClr val="tx2">
                    <a:lumMod val="75000"/>
                  </a:schemeClr>
                </a:solidFill>
                <a:latin typeface="Gentium Basic" panose="02000503060000020004" pitchFamily="2" charset="-18"/>
              </a:rPr>
              <a:t>. </a:t>
            </a:r>
            <a:r>
              <a:rPr lang="pl-PL" sz="3600" dirty="0">
                <a:solidFill>
                  <a:schemeClr val="tx2">
                    <a:lumMod val="75000"/>
                  </a:schemeClr>
                </a:solidFill>
                <a:latin typeface="Gentium Basic" panose="02000503060000020004" pitchFamily="2" charset="-18"/>
              </a:rPr>
              <a:t>urodziło się ok. </a:t>
            </a:r>
            <a:r>
              <a:rPr lang="pl-PL" sz="3600" dirty="0" smtClean="0">
                <a:solidFill>
                  <a:schemeClr val="tx2">
                    <a:lumMod val="75000"/>
                  </a:schemeClr>
                </a:solidFill>
                <a:latin typeface="Gentium Basic" panose="02000503060000020004" pitchFamily="2" charset="-18"/>
              </a:rPr>
              <a:t>380 </a:t>
            </a:r>
            <a:r>
              <a:rPr lang="pl-PL" sz="3600" dirty="0">
                <a:solidFill>
                  <a:schemeClr val="tx2">
                    <a:lumMod val="75000"/>
                  </a:schemeClr>
                </a:solidFill>
                <a:latin typeface="Gentium Basic" panose="02000503060000020004" pitchFamily="2" charset="-18"/>
              </a:rPr>
              <a:t>000 dzieci </a:t>
            </a:r>
            <a:br>
              <a:rPr lang="pl-PL" sz="3600" dirty="0">
                <a:solidFill>
                  <a:schemeClr val="tx2">
                    <a:lumMod val="75000"/>
                  </a:schemeClr>
                </a:solidFill>
                <a:latin typeface="Gentium Basic" panose="02000503060000020004" pitchFamily="2" charset="-18"/>
              </a:rPr>
            </a:br>
            <a:r>
              <a:rPr lang="pl-PL" sz="3600" dirty="0" smtClean="0">
                <a:solidFill>
                  <a:schemeClr val="tx2">
                    <a:lumMod val="75000"/>
                  </a:schemeClr>
                </a:solidFill>
                <a:latin typeface="Gentium Basic" panose="02000503060000020004" pitchFamily="2" charset="-18"/>
              </a:rPr>
              <a:t>u </a:t>
            </a:r>
            <a:r>
              <a:rPr lang="pl-PL" sz="3600" b="1" dirty="0" smtClean="0">
                <a:solidFill>
                  <a:schemeClr val="tx2">
                    <a:lumMod val="75000"/>
                  </a:schemeClr>
                </a:solidFill>
                <a:latin typeface="Gentium Basic" panose="02000503060000020004" pitchFamily="2" charset="-18"/>
              </a:rPr>
              <a:t>1</a:t>
            </a:r>
            <a:r>
              <a:rPr lang="pl-PL" sz="3600" b="1" dirty="0">
                <a:solidFill>
                  <a:schemeClr val="tx2">
                    <a:lumMod val="75000"/>
                  </a:schemeClr>
                </a:solidFill>
                <a:latin typeface="Gentium Basic" panose="02000503060000020004" pitchFamily="2" charset="-18"/>
              </a:rPr>
              <a:t>%</a:t>
            </a:r>
            <a:r>
              <a:rPr lang="pl-PL" sz="3600" dirty="0">
                <a:solidFill>
                  <a:schemeClr val="tx2">
                    <a:lumMod val="75000"/>
                  </a:schemeClr>
                </a:solidFill>
                <a:latin typeface="Gentium Basic" panose="02000503060000020004" pitchFamily="2" charset="-18"/>
              </a:rPr>
              <a:t> z nich </a:t>
            </a:r>
            <a:r>
              <a:rPr lang="pl-PL" sz="3600" dirty="0">
                <a:solidFill>
                  <a:schemeClr val="tx2">
                    <a:lumMod val="75000"/>
                  </a:schemeClr>
                </a:solidFill>
                <a:latin typeface="Gentium Basic" panose="02000503060000020004" pitchFamily="2" charset="-18"/>
              </a:rPr>
              <a:t>zostanie zdiagnozowany autyzm </a:t>
            </a:r>
          </a:p>
          <a:p>
            <a:pPr marL="0" indent="0">
              <a:buNone/>
            </a:pPr>
            <a:r>
              <a:rPr lang="pl-PL" sz="3600" b="1" dirty="0" smtClean="0">
                <a:solidFill>
                  <a:srgbClr val="FF0000"/>
                </a:solidFill>
                <a:latin typeface="Gentium Basic" panose="02000503060000020004" pitchFamily="2" charset="-18"/>
              </a:rPr>
              <a:t>ok</a:t>
            </a:r>
            <a:r>
              <a:rPr lang="pl-PL" sz="3600" b="1" dirty="0">
                <a:solidFill>
                  <a:srgbClr val="FF0000"/>
                </a:solidFill>
                <a:latin typeface="Gentium Basic" panose="02000503060000020004" pitchFamily="2" charset="-18"/>
              </a:rPr>
              <a:t>. </a:t>
            </a:r>
            <a:r>
              <a:rPr lang="pl-PL" sz="3600" b="1" dirty="0" smtClean="0">
                <a:solidFill>
                  <a:srgbClr val="FF0000"/>
                </a:solidFill>
                <a:latin typeface="Gentium Basic" panose="02000503060000020004" pitchFamily="2" charset="-18"/>
              </a:rPr>
              <a:t>3800 </a:t>
            </a:r>
            <a:r>
              <a:rPr lang="pl-PL" sz="3600" b="1" dirty="0">
                <a:solidFill>
                  <a:srgbClr val="FF0000"/>
                </a:solidFill>
                <a:latin typeface="Gentium Basic" panose="02000503060000020004" pitchFamily="2" charset="-18"/>
              </a:rPr>
              <a:t>dzieci </a:t>
            </a:r>
          </a:p>
          <a:p>
            <a:pPr marL="0" indent="0">
              <a:buNone/>
            </a:pPr>
            <a:endParaRPr lang="pl-PL" sz="4000" dirty="0" smtClean="0"/>
          </a:p>
          <a:p>
            <a:pPr marL="0" indent="0">
              <a:buNone/>
            </a:pPr>
            <a:endParaRPr lang="pl-PL" sz="4000" dirty="0"/>
          </a:p>
        </p:txBody>
      </p:sp>
    </p:spTree>
    <p:extLst>
      <p:ext uri="{BB962C8B-B14F-4D97-AF65-F5344CB8AC3E}">
        <p14:creationId xmlns:p14="http://schemas.microsoft.com/office/powerpoint/2010/main" val="22820544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087216" y="-39951"/>
            <a:ext cx="7056784" cy="2880320"/>
          </a:xfrm>
        </p:spPr>
        <p:txBody>
          <a:bodyPr>
            <a:normAutofit/>
          </a:bodyPr>
          <a:lstStyle/>
          <a:p>
            <a:r>
              <a:rPr lang="pl-PL" sz="2700" dirty="0" smtClean="0">
                <a:solidFill>
                  <a:schemeClr val="tx2">
                    <a:lumMod val="75000"/>
                  </a:schemeClr>
                </a:solidFill>
                <a:effectLst/>
                <a:latin typeface="Gentium Basic" panose="02000503060000020004" pitchFamily="2" charset="-18"/>
                <a:cs typeface="Arial" panose="020B0604020202020204" pitchFamily="34" charset="0"/>
              </a:rPr>
              <a:t/>
            </a:r>
            <a:br>
              <a:rPr lang="pl-PL" sz="2700" dirty="0" smtClean="0">
                <a:solidFill>
                  <a:schemeClr val="tx2">
                    <a:lumMod val="75000"/>
                  </a:schemeClr>
                </a:solidFill>
                <a:effectLst/>
                <a:latin typeface="Gentium Basic" panose="02000503060000020004" pitchFamily="2" charset="-18"/>
                <a:cs typeface="Arial" panose="020B0604020202020204" pitchFamily="34" charset="0"/>
              </a:rPr>
            </a:br>
            <a:endParaRPr lang="pl-PL" dirty="0">
              <a:solidFill>
                <a:schemeClr val="tx2">
                  <a:lumMod val="7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556792"/>
            <a:ext cx="2376264" cy="2376264"/>
          </a:xfrm>
        </p:spPr>
      </p:pic>
      <p:sp>
        <p:nvSpPr>
          <p:cNvPr id="5" name="pole tekstowe 4"/>
          <p:cNvSpPr txBox="1"/>
          <p:nvPr/>
        </p:nvSpPr>
        <p:spPr>
          <a:xfrm>
            <a:off x="2267744" y="2366671"/>
            <a:ext cx="3096344" cy="1667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sz="72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SPOA2\Documents\prezentacje\photo_89a6f99c6b88d324331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916" y="2022397"/>
            <a:ext cx="1307487" cy="1307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1229859" y="4653136"/>
            <a:ext cx="7344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 smtClean="0">
                <a:solidFill>
                  <a:srgbClr val="FF0000"/>
                </a:solidFill>
              </a:rPr>
              <a:t>300 000 rodzin w Polsce jest dotknięte autyzmem </a:t>
            </a:r>
            <a:endParaRPr lang="pl-PL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33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 txBox="1">
            <a:spLocks/>
          </p:cNvSpPr>
          <p:nvPr/>
        </p:nvSpPr>
        <p:spPr>
          <a:xfrm>
            <a:off x="874191" y="476672"/>
            <a:ext cx="8291513" cy="5849938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/>
              <a:buNone/>
              <a:defRPr/>
            </a:pPr>
            <a:r>
              <a:rPr lang="pl-PL" sz="2200" b="1" dirty="0" smtClean="0">
                <a:solidFill>
                  <a:schemeClr val="tx2">
                    <a:lumMod val="75000"/>
                  </a:schemeClr>
                </a:solidFill>
                <a:latin typeface="Gentium Book Basic" panose="02000503060000020004" pitchFamily="2" charset="-18"/>
                <a:cs typeface="Arial" panose="020B0604020202020204" pitchFamily="34" charset="0"/>
              </a:rPr>
              <a:t>Cele Programu „Zrozumieć Autyzm”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endParaRPr lang="pl-PL" sz="2200" b="1" dirty="0" smtClean="0">
              <a:solidFill>
                <a:schemeClr val="tx2">
                  <a:lumMod val="75000"/>
                </a:schemeClr>
              </a:solidFill>
              <a:latin typeface="Gentium Book Basic" panose="02000503060000020004" pitchFamily="2" charset="-18"/>
              <a:cs typeface="Arial" panose="020B0604020202020204" pitchFamily="34" charset="0"/>
            </a:endParaRP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pl-PL" sz="2200" b="1" dirty="0" smtClean="0">
                <a:solidFill>
                  <a:schemeClr val="tx2">
                    <a:lumMod val="75000"/>
                  </a:schemeClr>
                </a:solidFill>
                <a:latin typeface="Gentium Book Basic" panose="02000503060000020004" pitchFamily="2" charset="-18"/>
                <a:cs typeface="Arial" panose="020B0604020202020204" pitchFamily="34" charset="0"/>
              </a:rPr>
              <a:t>Przybliżenie społeczeństwu podstawowej wiedzy </a:t>
            </a:r>
            <a:br>
              <a:rPr lang="pl-PL" sz="2200" b="1" dirty="0" smtClean="0">
                <a:solidFill>
                  <a:schemeClr val="tx2">
                    <a:lumMod val="75000"/>
                  </a:schemeClr>
                </a:solidFill>
                <a:latin typeface="Gentium Book Basic" panose="02000503060000020004" pitchFamily="2" charset="-18"/>
                <a:cs typeface="Arial" panose="020B0604020202020204" pitchFamily="34" charset="0"/>
              </a:rPr>
            </a:br>
            <a:r>
              <a:rPr lang="pl-PL" sz="2200" b="1" dirty="0" smtClean="0">
                <a:solidFill>
                  <a:schemeClr val="tx2">
                    <a:lumMod val="75000"/>
                  </a:schemeClr>
                </a:solidFill>
                <a:latin typeface="Gentium Book Basic" panose="02000503060000020004" pitchFamily="2" charset="-18"/>
                <a:cs typeface="Arial" panose="020B0604020202020204" pitchFamily="34" charset="0"/>
              </a:rPr>
              <a:t>na temat autyzmu.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pl-PL" sz="2200" b="1" dirty="0" smtClean="0">
              <a:solidFill>
                <a:schemeClr val="tx2">
                  <a:lumMod val="75000"/>
                </a:schemeClr>
              </a:solidFill>
              <a:latin typeface="Gentium Book Basic" panose="02000503060000020004" pitchFamily="2" charset="-18"/>
              <a:cs typeface="Arial" panose="020B0604020202020204" pitchFamily="34" charset="0"/>
            </a:endParaRP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pl-PL" sz="2200" b="1" dirty="0" smtClean="0">
                <a:solidFill>
                  <a:schemeClr val="tx2">
                    <a:lumMod val="75000"/>
                  </a:schemeClr>
                </a:solidFill>
                <a:latin typeface="Gentium Book Basic" panose="02000503060000020004" pitchFamily="2" charset="-18"/>
                <a:cs typeface="Arial" panose="020B0604020202020204" pitchFamily="34" charset="0"/>
              </a:rPr>
              <a:t>Pomoc osobom z terenów wiejskich dotkniętych autyzmem                  i ich rodzinom. 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pl-PL" sz="2200" b="1" dirty="0" smtClean="0">
              <a:solidFill>
                <a:schemeClr val="tx2">
                  <a:lumMod val="75000"/>
                </a:schemeClr>
              </a:solidFill>
              <a:latin typeface="Gentium Book Basic" panose="02000503060000020004" pitchFamily="2" charset="-18"/>
              <a:cs typeface="Arial" panose="020B0604020202020204" pitchFamily="34" charset="0"/>
            </a:endParaRP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pl-PL" sz="2200" b="1" dirty="0" smtClean="0">
                <a:solidFill>
                  <a:schemeClr val="tx2">
                    <a:lumMod val="75000"/>
                  </a:schemeClr>
                </a:solidFill>
                <a:latin typeface="Gentium Book Basic" panose="02000503060000020004" pitchFamily="2" charset="-18"/>
                <a:cs typeface="Arial" panose="020B0604020202020204" pitchFamily="34" charset="0"/>
              </a:rPr>
              <a:t>Budowanie w społeczności lokalnej sieci wsparcia </a:t>
            </a:r>
            <a:br>
              <a:rPr lang="pl-PL" sz="2200" b="1" dirty="0" smtClean="0">
                <a:solidFill>
                  <a:schemeClr val="tx2">
                    <a:lumMod val="75000"/>
                  </a:schemeClr>
                </a:solidFill>
                <a:latin typeface="Gentium Book Basic" panose="02000503060000020004" pitchFamily="2" charset="-18"/>
                <a:cs typeface="Arial" panose="020B0604020202020204" pitchFamily="34" charset="0"/>
              </a:rPr>
            </a:br>
            <a:r>
              <a:rPr lang="pl-PL" sz="2200" b="1" dirty="0" smtClean="0">
                <a:solidFill>
                  <a:schemeClr val="tx2">
                    <a:lumMod val="75000"/>
                  </a:schemeClr>
                </a:solidFill>
                <a:latin typeface="Gentium Book Basic" panose="02000503060000020004" pitchFamily="2" charset="-18"/>
                <a:cs typeface="Arial" panose="020B0604020202020204" pitchFamily="34" charset="0"/>
              </a:rPr>
              <a:t>dla osób z autyzmem i ich rodzin – wspieranie lokalnych stowarzyszeń.</a:t>
            </a:r>
            <a:r>
              <a:rPr lang="pl-PL" sz="2200" b="1" dirty="0">
                <a:solidFill>
                  <a:schemeClr val="tx2">
                    <a:lumMod val="75000"/>
                  </a:schemeClr>
                </a:solidFill>
                <a:latin typeface="Gentium Book Basic" panose="02000503060000020004" pitchFamily="2" charset="-18"/>
                <a:cs typeface="Times New Roman" panose="02020603050405020304" pitchFamily="18" charset="0"/>
              </a:rPr>
              <a:t> </a:t>
            </a:r>
            <a:endParaRPr lang="pl-PL" sz="2200" b="1" dirty="0" smtClean="0">
              <a:solidFill>
                <a:schemeClr val="tx2">
                  <a:lumMod val="75000"/>
                </a:schemeClr>
              </a:solidFill>
              <a:latin typeface="Gentium Book Basic" panose="02000503060000020004" pitchFamily="2" charset="-18"/>
              <a:cs typeface="Times New Roman" panose="02020603050405020304" pitchFamily="18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pl-PL" sz="2200" b="1" dirty="0" smtClean="0">
              <a:solidFill>
                <a:schemeClr val="tx2">
                  <a:lumMod val="75000"/>
                </a:schemeClr>
              </a:solidFill>
              <a:latin typeface="Gentium Book Basic" panose="02000503060000020004" pitchFamily="2" charset="-18"/>
              <a:cs typeface="Times New Roman" panose="02020603050405020304" pitchFamily="18" charset="0"/>
            </a:endParaRP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pl-PL" sz="2200" b="1" dirty="0" smtClean="0">
                <a:solidFill>
                  <a:schemeClr val="tx2">
                    <a:lumMod val="75000"/>
                  </a:schemeClr>
                </a:solidFill>
                <a:latin typeface="Gentium Book Basic" panose="02000503060000020004" pitchFamily="2" charset="-18"/>
                <a:cs typeface="Times New Roman" panose="02020603050405020304" pitchFamily="18" charset="0"/>
              </a:rPr>
              <a:t>Współpracujemy </a:t>
            </a:r>
            <a:r>
              <a:rPr lang="pl-PL" sz="2200" b="1" dirty="0">
                <a:solidFill>
                  <a:schemeClr val="tx2">
                    <a:lumMod val="75000"/>
                  </a:schemeClr>
                </a:solidFill>
                <a:latin typeface="Gentium Book Basic" panose="02000503060000020004" pitchFamily="2" charset="-18"/>
                <a:cs typeface="Times New Roman" panose="02020603050405020304" pitchFamily="18" charset="0"/>
              </a:rPr>
              <a:t>z lokalnymi samorządami oraz organizacjami pozarządowymi organizując konferencje powiatowe dot. sytuacji mieszkańców w danych powiatach.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endParaRPr lang="pl-PL" sz="2200" b="1" dirty="0" smtClean="0">
              <a:solidFill>
                <a:schemeClr val="tx2">
                  <a:lumMod val="75000"/>
                </a:schemeClr>
              </a:solidFill>
              <a:latin typeface="Gentium Book Basic" panose="02000503060000020004" pitchFamily="2" charset="-18"/>
              <a:cs typeface="Arial" panose="020B0604020202020204" pitchFamily="34" charset="0"/>
            </a:endParaRP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endParaRPr lang="pl-PL" sz="2200" b="1" dirty="0" smtClean="0">
              <a:solidFill>
                <a:schemeClr val="tx2">
                  <a:lumMod val="75000"/>
                </a:schemeClr>
              </a:solidFill>
              <a:latin typeface="Gentium Book Basic" panose="02000503060000020004" pitchFamily="2" charset="-18"/>
              <a:cs typeface="Arial" panose="020B0604020202020204" pitchFamily="34" charset="0"/>
            </a:endParaRP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pl-PL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9481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ymbol zastępczy zawartości 2"/>
          <p:cNvSpPr>
            <a:spLocks noGrp="1"/>
          </p:cNvSpPr>
          <p:nvPr>
            <p:ph idx="1"/>
          </p:nvPr>
        </p:nvSpPr>
        <p:spPr>
          <a:xfrm>
            <a:off x="827584" y="404664"/>
            <a:ext cx="8183562" cy="5696644"/>
          </a:xfrm>
        </p:spPr>
        <p:txBody>
          <a:bodyPr/>
          <a:lstStyle/>
          <a:p>
            <a:pPr eaLnBrk="1" hangingPunct="1"/>
            <a:endParaRPr lang="pl-PL" altLang="pl-PL" sz="2200" b="1" dirty="0" smtClean="0">
              <a:solidFill>
                <a:schemeClr val="tx2">
                  <a:lumMod val="75000"/>
                  <a:lumOff val="25000"/>
                </a:schemeClr>
              </a:solidFill>
              <a:latin typeface="Gentium Book Basic" panose="02000503060000020004" pitchFamily="2" charset="-18"/>
            </a:endParaRPr>
          </a:p>
          <a:p>
            <a:pPr marL="0" indent="0" eaLnBrk="1" hangingPunct="1">
              <a:buNone/>
            </a:pPr>
            <a:endParaRPr lang="pl-PL" altLang="pl-PL" sz="2200" b="1" dirty="0" smtClean="0">
              <a:solidFill>
                <a:schemeClr val="tx2">
                  <a:lumMod val="75000"/>
                </a:schemeClr>
              </a:solidFill>
              <a:latin typeface="Gentium Book Basic" panose="02000503060000020004" pitchFamily="2" charset="-18"/>
            </a:endParaRPr>
          </a:p>
          <a:p>
            <a:pPr eaLnBrk="1" hangingPunct="1"/>
            <a:r>
              <a:rPr lang="pl-PL" altLang="pl-PL" sz="2200" b="1" dirty="0" smtClean="0">
                <a:solidFill>
                  <a:schemeClr val="tx2">
                    <a:lumMod val="75000"/>
                  </a:schemeClr>
                </a:solidFill>
                <a:latin typeface="Gentium Book Basic" panose="02000503060000020004" pitchFamily="2" charset="-18"/>
                <a:cs typeface="Times New Roman" panose="02020603050405020304" pitchFamily="18" charset="0"/>
              </a:rPr>
              <a:t>Wspieranie Poradni Psychologiczno-Pedagogicznych.</a:t>
            </a:r>
          </a:p>
          <a:p>
            <a:pPr eaLnBrk="1" hangingPunct="1"/>
            <a:endParaRPr lang="pl-PL" altLang="pl-PL" sz="2200" b="1" dirty="0" smtClean="0">
              <a:solidFill>
                <a:schemeClr val="tx2">
                  <a:lumMod val="75000"/>
                </a:schemeClr>
              </a:solidFill>
              <a:latin typeface="Gentium Book Basic" panose="02000503060000020004" pitchFamily="2" charset="-18"/>
              <a:cs typeface="Times New Roman" panose="02020603050405020304" pitchFamily="18" charset="0"/>
            </a:endParaRPr>
          </a:p>
          <a:p>
            <a:pPr eaLnBrk="1" hangingPunct="1"/>
            <a:r>
              <a:rPr lang="pl-PL" altLang="pl-PL" sz="2200" b="1" dirty="0" smtClean="0">
                <a:solidFill>
                  <a:schemeClr val="tx2">
                    <a:lumMod val="75000"/>
                  </a:schemeClr>
                </a:solidFill>
                <a:latin typeface="Gentium Book Basic" panose="02000503060000020004" pitchFamily="2" charset="-18"/>
                <a:cs typeface="Times New Roman" panose="02020603050405020304" pitchFamily="18" charset="0"/>
              </a:rPr>
              <a:t> </a:t>
            </a:r>
            <a:r>
              <a:rPr lang="pl-PL" altLang="pl-PL" sz="2200" b="1" dirty="0">
                <a:solidFill>
                  <a:schemeClr val="tx2">
                    <a:lumMod val="75000"/>
                  </a:schemeClr>
                </a:solidFill>
                <a:latin typeface="Gentium Book Basic" panose="02000503060000020004" pitchFamily="2" charset="-18"/>
                <a:cs typeface="Times New Roman" panose="02020603050405020304" pitchFamily="18" charset="0"/>
              </a:rPr>
              <a:t>D</a:t>
            </a:r>
            <a:r>
              <a:rPr lang="pl-PL" altLang="pl-PL" sz="2200" b="1" dirty="0" smtClean="0">
                <a:solidFill>
                  <a:schemeClr val="tx2">
                    <a:lumMod val="75000"/>
                  </a:schemeClr>
                </a:solidFill>
                <a:latin typeface="Gentium Book Basic" panose="02000503060000020004" pitchFamily="2" charset="-18"/>
                <a:cs typeface="Times New Roman" panose="02020603050405020304" pitchFamily="18" charset="0"/>
              </a:rPr>
              <a:t>iagnozowanie osób dotkniętych autyzmem.</a:t>
            </a:r>
          </a:p>
          <a:p>
            <a:pPr eaLnBrk="1" hangingPunct="1"/>
            <a:endParaRPr lang="pl-PL" altLang="pl-PL" sz="2200" b="1" dirty="0" smtClean="0">
              <a:solidFill>
                <a:schemeClr val="tx2">
                  <a:lumMod val="75000"/>
                </a:schemeClr>
              </a:solidFill>
              <a:latin typeface="Gentium Book Basic" panose="02000503060000020004" pitchFamily="2" charset="-18"/>
              <a:cs typeface="Times New Roman" panose="02020603050405020304" pitchFamily="18" charset="0"/>
            </a:endParaRPr>
          </a:p>
          <a:p>
            <a:pPr eaLnBrk="1" hangingPunct="1"/>
            <a:r>
              <a:rPr lang="pl-PL" altLang="pl-PL" sz="2200" b="1" dirty="0" smtClean="0">
                <a:solidFill>
                  <a:schemeClr val="tx2">
                    <a:lumMod val="75000"/>
                  </a:schemeClr>
                </a:solidFill>
                <a:latin typeface="Gentium Book Basic" panose="02000503060000020004" pitchFamily="2" charset="-18"/>
                <a:cs typeface="Times New Roman" panose="02020603050405020304" pitchFamily="18" charset="0"/>
              </a:rPr>
              <a:t>Poszukiwanie rozwiązań na rzecz aktywizacji społecznej                  i zawodowej osób dotkniętych autyzmem.</a:t>
            </a:r>
          </a:p>
          <a:p>
            <a:pPr marL="0" indent="0" eaLnBrk="1" hangingPunct="1">
              <a:buNone/>
            </a:pPr>
            <a:endParaRPr lang="pl-PL" altLang="pl-PL" sz="2200" b="1" dirty="0" smtClean="0">
              <a:solidFill>
                <a:schemeClr val="tx2">
                  <a:lumMod val="75000"/>
                </a:schemeClr>
              </a:solidFill>
              <a:latin typeface="Gentium Book Basic" panose="02000503060000020004" pitchFamily="2" charset="-18"/>
              <a:cs typeface="Times New Roman" panose="02020603050405020304" pitchFamily="18" charset="0"/>
            </a:endParaRPr>
          </a:p>
          <a:p>
            <a:pPr eaLnBrk="1" hangingPunct="1"/>
            <a:r>
              <a:rPr lang="pl-PL" altLang="pl-PL" sz="2200" b="1" dirty="0" smtClean="0">
                <a:solidFill>
                  <a:schemeClr val="tx2">
                    <a:lumMod val="75000"/>
                  </a:schemeClr>
                </a:solidFill>
                <a:latin typeface="Gentium Book Basic" panose="02000503060000020004" pitchFamily="2" charset="-18"/>
                <a:cs typeface="Times New Roman" panose="02020603050405020304" pitchFamily="18" charset="0"/>
              </a:rPr>
              <a:t>Tworzenie partnerstw na rzecz pomocy osobom ze spektrum autyzmu.</a:t>
            </a:r>
          </a:p>
          <a:p>
            <a:pPr marL="0" indent="0" eaLnBrk="1" hangingPunct="1">
              <a:buNone/>
            </a:pPr>
            <a:endParaRPr lang="pl-PL" altLang="pl-PL" dirty="0" smtClean="0"/>
          </a:p>
        </p:txBody>
      </p:sp>
    </p:spTree>
    <p:extLst>
      <p:ext uri="{BB962C8B-B14F-4D97-AF65-F5344CB8AC3E}">
        <p14:creationId xmlns:p14="http://schemas.microsoft.com/office/powerpoint/2010/main" val="263674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455" y="3717032"/>
            <a:ext cx="4078070" cy="2801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649" y="518940"/>
            <a:ext cx="1199580" cy="1404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Obraz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546126"/>
            <a:ext cx="1268412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Obraz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900" y="381199"/>
            <a:ext cx="1570037" cy="170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2" descr="Zdj&amp;eogon;cie: W zwi&amp;aogon;zku z Programem &quot;Zrozumie&amp;cacute; Autyzm&quot; odby&amp;lstrok;o si&amp;eogon; dzisiaj spotkanie w gda&amp;nacute;skiej Kurii.&#10;Jego Ekscelecja abp S&amp;lstrok;awoj Leszek G&amp;lstrok;ód&amp;zacute; Metropolita Gda&amp;nacute;ski w pe&amp;lstrok;ni popar&amp;lstrok; nasz program pomocy chorym na autyzm oraz ich rodzinom.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20" y="2545311"/>
            <a:ext cx="3525837" cy="326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5" name="pole tekstowe 1"/>
          <p:cNvSpPr txBox="1">
            <a:spLocks noChangeArrowheads="1"/>
          </p:cNvSpPr>
          <p:nvPr/>
        </p:nvSpPr>
        <p:spPr bwMode="auto">
          <a:xfrm>
            <a:off x="452438" y="2071370"/>
            <a:ext cx="80660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FF5909"/>
              </a:buClr>
              <a:buSzPct val="100000"/>
              <a:buFont typeface="Wingdings 2" pitchFamily="18" charset="2"/>
              <a:buChar char="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FF5909"/>
              </a:buClr>
              <a:buSzPct val="112000"/>
              <a:buFont typeface="Verdana" pitchFamily="34" charset="0"/>
              <a:buChar char="◦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A88E82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A88E82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A88E82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A88E82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A88E82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2400" b="1" dirty="0">
                <a:solidFill>
                  <a:schemeClr val="tx2">
                    <a:lumMod val="75000"/>
                  </a:schemeClr>
                </a:solidFill>
                <a:latin typeface="Gentium Book Basic" panose="02000503060000020004" pitchFamily="2" charset="-18"/>
                <a:cs typeface="Times New Roman" panose="02020603050405020304" pitchFamily="18" charset="0"/>
              </a:rPr>
              <a:t>Spotkania z przedstawicielami Kościoła</a:t>
            </a:r>
          </a:p>
        </p:txBody>
      </p:sp>
    </p:spTree>
    <p:extLst>
      <p:ext uri="{BB962C8B-B14F-4D97-AF65-F5344CB8AC3E}">
        <p14:creationId xmlns:p14="http://schemas.microsoft.com/office/powerpoint/2010/main" val="323109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ymbol zastępczy zawartości 2"/>
          <p:cNvSpPr>
            <a:spLocks noGrp="1"/>
          </p:cNvSpPr>
          <p:nvPr>
            <p:ph idx="1"/>
          </p:nvPr>
        </p:nvSpPr>
        <p:spPr>
          <a:xfrm>
            <a:off x="892756" y="692696"/>
            <a:ext cx="8352928" cy="1728192"/>
          </a:xfrm>
        </p:spPr>
        <p:txBody>
          <a:bodyPr>
            <a:normAutofit/>
          </a:bodyPr>
          <a:lstStyle/>
          <a:p>
            <a:pPr marL="0" indent="0" eaLnBrk="1" hangingPunct="1">
              <a:buFont typeface="Wingdings 2" pitchFamily="18" charset="2"/>
              <a:buNone/>
              <a:defRPr/>
            </a:pPr>
            <a:endParaRPr lang="pl-PL" altLang="pl-PL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eaLnBrk="1" hangingPunct="1">
              <a:buFont typeface="Wingdings 2" pitchFamily="18" charset="2"/>
              <a:buNone/>
              <a:defRPr/>
            </a:pPr>
            <a:r>
              <a:rPr lang="pl-PL" altLang="pl-PL" b="1" dirty="0" smtClean="0">
                <a:solidFill>
                  <a:schemeClr val="tx2">
                    <a:lumMod val="75000"/>
                  </a:schemeClr>
                </a:solidFill>
                <a:latin typeface="Gentium Book Basic" panose="02000503060000020004" pitchFamily="2" charset="-18"/>
              </a:rPr>
              <a:t>P</a:t>
            </a:r>
            <a:r>
              <a:rPr lang="pl-PL" altLang="pl-PL" sz="2400" b="1" dirty="0" smtClean="0">
                <a:solidFill>
                  <a:schemeClr val="tx2">
                    <a:lumMod val="75000"/>
                  </a:schemeClr>
                </a:solidFill>
                <a:latin typeface="Gentium Book Basic" panose="02000503060000020004" pitchFamily="2" charset="-18"/>
              </a:rPr>
              <a:t>oradniki dostępne jako </a:t>
            </a:r>
            <a:r>
              <a:rPr lang="pl-PL" altLang="pl-PL" sz="2400" b="1" dirty="0" smtClean="0">
                <a:solidFill>
                  <a:srgbClr val="FF0000"/>
                </a:solidFill>
                <a:latin typeface="Gentium Book Basic" panose="02000503060000020004" pitchFamily="2" charset="-18"/>
              </a:rPr>
              <a:t>darmowe pliki do pobrania</a:t>
            </a:r>
            <a:r>
              <a:rPr lang="pl-PL" altLang="pl-PL" sz="2400" b="1" dirty="0">
                <a:solidFill>
                  <a:srgbClr val="FF0000"/>
                </a:solidFill>
                <a:latin typeface="Gentium Book Basic" panose="02000503060000020004" pitchFamily="2" charset="-18"/>
              </a:rPr>
              <a:t> </a:t>
            </a:r>
            <a:r>
              <a:rPr lang="pl-PL" altLang="pl-PL" sz="2400" b="1" dirty="0" smtClean="0">
                <a:solidFill>
                  <a:srgbClr val="FF0000"/>
                </a:solidFill>
                <a:latin typeface="Gentium Book Basic" panose="02000503060000020004" pitchFamily="2" charset="-18"/>
              </a:rPr>
              <a:t>                    </a:t>
            </a:r>
            <a:r>
              <a:rPr lang="pl-PL" altLang="pl-PL" sz="2400" b="1" dirty="0" smtClean="0">
                <a:solidFill>
                  <a:schemeClr val="tx2">
                    <a:lumMod val="75000"/>
                  </a:schemeClr>
                </a:solidFill>
                <a:latin typeface="Gentium Book Basic" panose="02000503060000020004" pitchFamily="2" charset="-18"/>
              </a:rPr>
              <a:t>na www.zrozumiecautyzm.eu</a:t>
            </a:r>
          </a:p>
          <a:p>
            <a:pPr marL="0" indent="0" eaLnBrk="1" hangingPunct="1">
              <a:buFont typeface="Wingdings 2" pitchFamily="18" charset="2"/>
              <a:buNone/>
              <a:defRPr/>
            </a:pPr>
            <a:endParaRPr lang="pl-PL" altLang="pl-PL" sz="2400" dirty="0" smtClean="0"/>
          </a:p>
        </p:txBody>
      </p:sp>
      <p:pic>
        <p:nvPicPr>
          <p:cNvPr id="21507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220" y="2420888"/>
            <a:ext cx="2736304" cy="3712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420888"/>
            <a:ext cx="2592288" cy="3895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07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764704"/>
            <a:ext cx="8280920" cy="3971801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pl-PL" sz="2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pl-PL" sz="2200" b="1" dirty="0" smtClean="0">
                <a:solidFill>
                  <a:schemeClr val="tx2">
                    <a:lumMod val="75000"/>
                  </a:schemeClr>
                </a:solidFill>
                <a:latin typeface="Gentium Book Basic" panose="02000503060000020004" pitchFamily="2" charset="-18"/>
                <a:cs typeface="Times New Roman" panose="02020603050405020304" pitchFamily="18" charset="0"/>
              </a:rPr>
              <a:t>Beneficjenci </a:t>
            </a:r>
            <a:r>
              <a:rPr lang="pl-PL" sz="2200" b="1" dirty="0">
                <a:solidFill>
                  <a:schemeClr val="tx2">
                    <a:lumMod val="75000"/>
                  </a:schemeClr>
                </a:solidFill>
                <a:latin typeface="Gentium Book Basic" panose="02000503060000020004" pitchFamily="2" charset="-18"/>
                <a:cs typeface="Times New Roman" panose="02020603050405020304" pitchFamily="18" charset="0"/>
              </a:rPr>
              <a:t>P</a:t>
            </a:r>
            <a:r>
              <a:rPr lang="pl-PL" sz="2200" b="1" dirty="0" smtClean="0">
                <a:solidFill>
                  <a:schemeClr val="tx2">
                    <a:lumMod val="75000"/>
                  </a:schemeClr>
                </a:solidFill>
                <a:latin typeface="Gentium Book Basic" panose="02000503060000020004" pitchFamily="2" charset="-18"/>
                <a:cs typeface="Times New Roman" panose="02020603050405020304" pitchFamily="18" charset="0"/>
              </a:rPr>
              <a:t>rogramu „Zrozumieć Autyzm” 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pl-PL" sz="2200" b="1" dirty="0">
              <a:solidFill>
                <a:schemeClr val="tx2">
                  <a:lumMod val="75000"/>
                </a:schemeClr>
              </a:solidFill>
              <a:latin typeface="Gentium Book Basic" panose="02000503060000020004" pitchFamily="2" charset="-18"/>
              <a:cs typeface="Times New Roman" panose="02020603050405020304" pitchFamily="18" charset="0"/>
            </a:endParaRP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pl-PL" sz="2200" b="1" dirty="0">
                <a:solidFill>
                  <a:schemeClr val="tx2">
                    <a:lumMod val="75000"/>
                  </a:schemeClr>
                </a:solidFill>
                <a:latin typeface="Gentium Book Basic" panose="02000503060000020004" pitchFamily="2" charset="-18"/>
                <a:cs typeface="Times New Roman" panose="02020603050405020304" pitchFamily="18" charset="0"/>
              </a:rPr>
              <a:t>O</a:t>
            </a:r>
            <a:r>
              <a:rPr lang="pl-PL" sz="2200" b="1" dirty="0" smtClean="0">
                <a:solidFill>
                  <a:schemeClr val="tx2">
                    <a:lumMod val="75000"/>
                  </a:schemeClr>
                </a:solidFill>
                <a:latin typeface="Gentium Book Basic" panose="02000503060000020004" pitchFamily="2" charset="-18"/>
                <a:cs typeface="Times New Roman" panose="02020603050405020304" pitchFamily="18" charset="0"/>
              </a:rPr>
              <a:t>soby </a:t>
            </a:r>
            <a:r>
              <a:rPr lang="pl-PL" sz="2200" b="1" dirty="0">
                <a:solidFill>
                  <a:schemeClr val="tx2">
                    <a:lumMod val="75000"/>
                  </a:schemeClr>
                </a:solidFill>
                <a:latin typeface="Gentium Book Basic" panose="02000503060000020004" pitchFamily="2" charset="-18"/>
                <a:cs typeface="Times New Roman" panose="02020603050405020304" pitchFamily="18" charset="0"/>
              </a:rPr>
              <a:t>zawodowo pracujące </a:t>
            </a:r>
            <a:r>
              <a:rPr lang="pl-PL" sz="2200" b="1" dirty="0" smtClean="0">
                <a:solidFill>
                  <a:schemeClr val="tx2">
                    <a:lumMod val="75000"/>
                  </a:schemeClr>
                </a:solidFill>
                <a:latin typeface="Gentium Book Basic" panose="02000503060000020004" pitchFamily="2" charset="-18"/>
                <a:cs typeface="Times New Roman" panose="02020603050405020304" pitchFamily="18" charset="0"/>
              </a:rPr>
              <a:t>z </a:t>
            </a:r>
            <a:r>
              <a:rPr lang="pl-PL" sz="2200" b="1" dirty="0">
                <a:solidFill>
                  <a:schemeClr val="tx2">
                    <a:lumMod val="75000"/>
                  </a:schemeClr>
                </a:solidFill>
                <a:latin typeface="Gentium Book Basic" panose="02000503060000020004" pitchFamily="2" charset="-18"/>
                <a:cs typeface="Times New Roman" panose="02020603050405020304" pitchFamily="18" charset="0"/>
              </a:rPr>
              <a:t>osobami </a:t>
            </a:r>
            <a:r>
              <a:rPr lang="pl-PL" sz="2200" b="1" dirty="0" smtClean="0">
                <a:solidFill>
                  <a:schemeClr val="tx2">
                    <a:lumMod val="75000"/>
                  </a:schemeClr>
                </a:solidFill>
                <a:latin typeface="Gentium Book Basic" panose="02000503060000020004" pitchFamily="2" charset="-18"/>
                <a:cs typeface="Times New Roman" panose="02020603050405020304" pitchFamily="18" charset="0"/>
              </a:rPr>
              <a:t>z autyzmem                         </a:t>
            </a:r>
            <a:br>
              <a:rPr lang="pl-PL" sz="2200" b="1" dirty="0" smtClean="0">
                <a:solidFill>
                  <a:schemeClr val="tx2">
                    <a:lumMod val="75000"/>
                  </a:schemeClr>
                </a:solidFill>
                <a:latin typeface="Gentium Book Basic" panose="02000503060000020004" pitchFamily="2" charset="-18"/>
                <a:cs typeface="Times New Roman" panose="02020603050405020304" pitchFamily="18" charset="0"/>
              </a:rPr>
            </a:br>
            <a:r>
              <a:rPr lang="pl-PL" sz="2200" b="1" dirty="0" smtClean="0">
                <a:solidFill>
                  <a:schemeClr val="tx2">
                    <a:lumMod val="75000"/>
                  </a:schemeClr>
                </a:solidFill>
                <a:latin typeface="Gentium Book Basic" panose="02000503060000020004" pitchFamily="2" charset="-18"/>
                <a:cs typeface="Times New Roman" panose="02020603050405020304" pitchFamily="18" charset="0"/>
              </a:rPr>
              <a:t>z </a:t>
            </a:r>
            <a:r>
              <a:rPr lang="pl-PL" sz="2200" b="1" dirty="0">
                <a:solidFill>
                  <a:schemeClr val="tx2">
                    <a:lumMod val="75000"/>
                  </a:schemeClr>
                </a:solidFill>
                <a:latin typeface="Gentium Book Basic" panose="02000503060000020004" pitchFamily="2" charset="-18"/>
                <a:cs typeface="Times New Roman" panose="02020603050405020304" pitchFamily="18" charset="0"/>
              </a:rPr>
              <a:t>terenów </a:t>
            </a:r>
            <a:r>
              <a:rPr lang="pl-PL" sz="2200" b="1" dirty="0" smtClean="0">
                <a:solidFill>
                  <a:schemeClr val="tx2">
                    <a:lumMod val="75000"/>
                  </a:schemeClr>
                </a:solidFill>
                <a:latin typeface="Gentium Book Basic" panose="02000503060000020004" pitchFamily="2" charset="-18"/>
                <a:cs typeface="Times New Roman" panose="02020603050405020304" pitchFamily="18" charset="0"/>
              </a:rPr>
              <a:t>wiejskich w tym pracownicy PP-P, nauczyciele, </a:t>
            </a:r>
            <a:br>
              <a:rPr lang="pl-PL" sz="2200" b="1" dirty="0" smtClean="0">
                <a:solidFill>
                  <a:schemeClr val="tx2">
                    <a:lumMod val="75000"/>
                  </a:schemeClr>
                </a:solidFill>
                <a:latin typeface="Gentium Book Basic" panose="02000503060000020004" pitchFamily="2" charset="-18"/>
                <a:cs typeface="Times New Roman" panose="02020603050405020304" pitchFamily="18" charset="0"/>
              </a:rPr>
            </a:br>
            <a:r>
              <a:rPr lang="pl-PL" sz="2200" b="1" dirty="0" smtClean="0">
                <a:solidFill>
                  <a:schemeClr val="tx2">
                    <a:lumMod val="75000"/>
                  </a:schemeClr>
                </a:solidFill>
                <a:latin typeface="Gentium Book Basic" panose="02000503060000020004" pitchFamily="2" charset="-18"/>
                <a:cs typeface="Times New Roman" panose="02020603050405020304" pitchFamily="18" charset="0"/>
              </a:rPr>
              <a:t>lekarze</a:t>
            </a:r>
            <a:r>
              <a:rPr lang="pl-PL" sz="2200" b="1" dirty="0">
                <a:solidFill>
                  <a:schemeClr val="tx2">
                    <a:lumMod val="75000"/>
                  </a:schemeClr>
                </a:solidFill>
                <a:latin typeface="Gentium Book Basic" panose="02000503060000020004" pitchFamily="2" charset="-18"/>
                <a:cs typeface="Times New Roman" panose="02020603050405020304" pitchFamily="18" charset="0"/>
              </a:rPr>
              <a:t>, </a:t>
            </a:r>
            <a:r>
              <a:rPr lang="pl-PL" sz="2200" b="1" dirty="0" smtClean="0">
                <a:solidFill>
                  <a:schemeClr val="tx2">
                    <a:lumMod val="75000"/>
                  </a:schemeClr>
                </a:solidFill>
                <a:latin typeface="Gentium Book Basic" panose="02000503060000020004" pitchFamily="2" charset="-18"/>
                <a:cs typeface="Times New Roman" panose="02020603050405020304" pitchFamily="18" charset="0"/>
              </a:rPr>
              <a:t>pielęgniarki i inni</a:t>
            </a:r>
            <a:r>
              <a:rPr lang="pl-PL" sz="2200" b="1" dirty="0" smtClean="0">
                <a:solidFill>
                  <a:schemeClr val="tx2">
                    <a:lumMod val="75000"/>
                  </a:schemeClr>
                </a:solidFill>
                <a:latin typeface="Gentium Book Basic" panose="02000503060000020004" pitchFamily="2" charset="-18"/>
                <a:cs typeface="Times New Roman" panose="02020603050405020304" pitchFamily="18" charset="0"/>
              </a:rPr>
              <a:t>.</a:t>
            </a:r>
            <a:endParaRPr lang="pl-PL" sz="2200" b="1" dirty="0">
              <a:solidFill>
                <a:schemeClr val="tx2">
                  <a:lumMod val="75000"/>
                </a:schemeClr>
              </a:solidFill>
              <a:latin typeface="Gentium Book Basic" panose="02000503060000020004" pitchFamily="2" charset="-18"/>
              <a:cs typeface="Times New Roman" panose="02020603050405020304" pitchFamily="18" charset="0"/>
            </a:endParaRP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pl-PL" sz="2200" b="1" dirty="0" smtClean="0">
                <a:solidFill>
                  <a:schemeClr val="tx2">
                    <a:lumMod val="75000"/>
                  </a:schemeClr>
                </a:solidFill>
                <a:latin typeface="Gentium Book Basic" panose="02000503060000020004" pitchFamily="2" charset="-18"/>
                <a:cs typeface="Times New Roman" panose="02020603050405020304" pitchFamily="18" charset="0"/>
              </a:rPr>
              <a:t>Rodzice oraz opiekunowie </a:t>
            </a:r>
            <a:r>
              <a:rPr lang="pl-PL" sz="2200" b="1" dirty="0">
                <a:solidFill>
                  <a:schemeClr val="tx2">
                    <a:lumMod val="75000"/>
                  </a:schemeClr>
                </a:solidFill>
                <a:latin typeface="Gentium Book Basic" panose="02000503060000020004" pitchFamily="2" charset="-18"/>
                <a:cs typeface="Times New Roman" panose="02020603050405020304" pitchFamily="18" charset="0"/>
              </a:rPr>
              <a:t>osób </a:t>
            </a:r>
            <a:r>
              <a:rPr lang="pl-PL" sz="2200" b="1" dirty="0" smtClean="0">
                <a:solidFill>
                  <a:schemeClr val="tx2">
                    <a:lumMod val="75000"/>
                  </a:schemeClr>
                </a:solidFill>
                <a:latin typeface="Gentium Book Basic" panose="02000503060000020004" pitchFamily="2" charset="-18"/>
                <a:cs typeface="Times New Roman" panose="02020603050405020304" pitchFamily="18" charset="0"/>
              </a:rPr>
              <a:t>z autyzmem </a:t>
            </a:r>
            <a:br>
              <a:rPr lang="pl-PL" sz="2200" b="1" dirty="0" smtClean="0">
                <a:solidFill>
                  <a:schemeClr val="tx2">
                    <a:lumMod val="75000"/>
                  </a:schemeClr>
                </a:solidFill>
                <a:latin typeface="Gentium Book Basic" panose="02000503060000020004" pitchFamily="2" charset="-18"/>
                <a:cs typeface="Times New Roman" panose="02020603050405020304" pitchFamily="18" charset="0"/>
              </a:rPr>
            </a:br>
            <a:r>
              <a:rPr lang="pl-PL" sz="2200" b="1" dirty="0" smtClean="0">
                <a:solidFill>
                  <a:schemeClr val="tx2">
                    <a:lumMod val="75000"/>
                  </a:schemeClr>
                </a:solidFill>
                <a:latin typeface="Gentium Book Basic" panose="02000503060000020004" pitchFamily="2" charset="-18"/>
                <a:cs typeface="Times New Roman" panose="02020603050405020304" pitchFamily="18" charset="0"/>
              </a:rPr>
              <a:t>z </a:t>
            </a:r>
            <a:r>
              <a:rPr lang="pl-PL" sz="2200" b="1" dirty="0">
                <a:solidFill>
                  <a:schemeClr val="tx2">
                    <a:lumMod val="75000"/>
                  </a:schemeClr>
                </a:solidFill>
                <a:latin typeface="Gentium Book Basic" panose="02000503060000020004" pitchFamily="2" charset="-18"/>
                <a:cs typeface="Times New Roman" panose="02020603050405020304" pitchFamily="18" charset="0"/>
              </a:rPr>
              <a:t>terenów </a:t>
            </a:r>
            <a:r>
              <a:rPr lang="pl-PL" sz="2200" b="1" dirty="0" smtClean="0">
                <a:solidFill>
                  <a:schemeClr val="tx2">
                    <a:lumMod val="75000"/>
                  </a:schemeClr>
                </a:solidFill>
                <a:latin typeface="Gentium Book Basic" panose="02000503060000020004" pitchFamily="2" charset="-18"/>
                <a:cs typeface="Times New Roman" panose="02020603050405020304" pitchFamily="18" charset="0"/>
              </a:rPr>
              <a:t>wiejskich</a:t>
            </a:r>
            <a:r>
              <a:rPr lang="pl-PL" sz="2200" b="1" dirty="0" smtClean="0">
                <a:solidFill>
                  <a:schemeClr val="tx2">
                    <a:lumMod val="75000"/>
                  </a:schemeClr>
                </a:solidFill>
                <a:latin typeface="Gentium Book Basic" panose="02000503060000020004" pitchFamily="2" charset="-18"/>
                <a:cs typeface="Times New Roman" panose="02020603050405020304" pitchFamily="18" charset="0"/>
              </a:rPr>
              <a:t>.</a:t>
            </a:r>
            <a:endParaRPr lang="pl-PL" sz="2200" b="1" dirty="0">
              <a:solidFill>
                <a:schemeClr val="tx2">
                  <a:lumMod val="75000"/>
                </a:schemeClr>
              </a:solidFill>
              <a:latin typeface="Gentium Book Basic" panose="02000503060000020004" pitchFamily="2" charset="-18"/>
              <a:cs typeface="Times New Roman" panose="02020603050405020304" pitchFamily="18" charset="0"/>
            </a:endParaRP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pl-PL" sz="2200" b="1" dirty="0">
                <a:solidFill>
                  <a:schemeClr val="tx2">
                    <a:lumMod val="75000"/>
                  </a:schemeClr>
                </a:solidFill>
                <a:latin typeface="Gentium Book Basic" panose="02000503060000020004" pitchFamily="2" charset="-18"/>
                <a:cs typeface="Times New Roman" panose="02020603050405020304" pitchFamily="18" charset="0"/>
              </a:rPr>
              <a:t>W</a:t>
            </a:r>
            <a:r>
              <a:rPr lang="pl-PL" sz="2200" b="1" dirty="0" smtClean="0">
                <a:solidFill>
                  <a:schemeClr val="tx2">
                    <a:lumMod val="75000"/>
                  </a:schemeClr>
                </a:solidFill>
                <a:latin typeface="Gentium Book Basic" panose="02000503060000020004" pitchFamily="2" charset="-18"/>
                <a:cs typeface="Times New Roman" panose="02020603050405020304" pitchFamily="18" charset="0"/>
              </a:rPr>
              <a:t>ładze </a:t>
            </a:r>
            <a:r>
              <a:rPr lang="pl-PL" sz="2200" b="1" dirty="0">
                <a:solidFill>
                  <a:schemeClr val="tx2">
                    <a:lumMod val="75000"/>
                  </a:schemeClr>
                </a:solidFill>
                <a:latin typeface="Gentium Book Basic" panose="02000503060000020004" pitchFamily="2" charset="-18"/>
                <a:cs typeface="Times New Roman" panose="02020603050405020304" pitchFamily="18" charset="0"/>
              </a:rPr>
              <a:t>samorządowe </a:t>
            </a:r>
            <a:r>
              <a:rPr lang="pl-PL" sz="2200" b="1" dirty="0" smtClean="0">
                <a:solidFill>
                  <a:schemeClr val="tx2">
                    <a:lumMod val="75000"/>
                  </a:schemeClr>
                </a:solidFill>
                <a:latin typeface="Gentium Book Basic" panose="02000503060000020004" pitchFamily="2" charset="-18"/>
                <a:cs typeface="Times New Roman" panose="02020603050405020304" pitchFamily="18" charset="0"/>
              </a:rPr>
              <a:t>(</a:t>
            </a:r>
            <a:r>
              <a:rPr lang="pl-PL" sz="2200" b="1" dirty="0">
                <a:solidFill>
                  <a:schemeClr val="tx2">
                    <a:lumMod val="75000"/>
                  </a:schemeClr>
                </a:solidFill>
                <a:latin typeface="Gentium Book Basic" panose="02000503060000020004" pitchFamily="2" charset="-18"/>
                <a:cs typeface="Times New Roman" panose="02020603050405020304" pitchFamily="18" charset="0"/>
              </a:rPr>
              <a:t>powiatowe </a:t>
            </a:r>
            <a:r>
              <a:rPr lang="pl-PL" sz="2200" b="1" dirty="0" smtClean="0">
                <a:solidFill>
                  <a:schemeClr val="tx2">
                    <a:lumMod val="75000"/>
                  </a:schemeClr>
                </a:solidFill>
                <a:latin typeface="Gentium Book Basic" panose="02000503060000020004" pitchFamily="2" charset="-18"/>
                <a:cs typeface="Times New Roman" panose="02020603050405020304" pitchFamily="18" charset="0"/>
              </a:rPr>
              <a:t>i </a:t>
            </a:r>
            <a:r>
              <a:rPr lang="pl-PL" sz="2200" b="1" dirty="0">
                <a:solidFill>
                  <a:schemeClr val="tx2">
                    <a:lumMod val="75000"/>
                  </a:schemeClr>
                </a:solidFill>
                <a:latin typeface="Gentium Book Basic" panose="02000503060000020004" pitchFamily="2" charset="-18"/>
                <a:cs typeface="Times New Roman" panose="02020603050405020304" pitchFamily="18" charset="0"/>
              </a:rPr>
              <a:t>gminne</a:t>
            </a:r>
            <a:r>
              <a:rPr lang="pl-PL" sz="2200" b="1" dirty="0" smtClean="0">
                <a:solidFill>
                  <a:schemeClr val="tx2">
                    <a:lumMod val="75000"/>
                  </a:schemeClr>
                </a:solidFill>
                <a:latin typeface="Gentium Book Basic" panose="02000503060000020004" pitchFamily="2" charset="-18"/>
                <a:cs typeface="Times New Roman" panose="02020603050405020304" pitchFamily="18" charset="0"/>
              </a:rPr>
              <a:t>).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pl-PL" sz="2400" b="1" dirty="0">
              <a:latin typeface="Gentium Book Basic" panose="02000503060000020004" pitchFamily="2" charset="-18"/>
              <a:cs typeface="Times New Roman" panose="02020603050405020304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4431530"/>
            <a:ext cx="2736304" cy="2050057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62" y="4005064"/>
            <a:ext cx="2569596" cy="171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99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980728"/>
            <a:ext cx="8352928" cy="4032448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  <a:defRPr/>
            </a:pPr>
            <a:r>
              <a:rPr lang="pl-PL" sz="2200" b="1" dirty="0" smtClean="0">
                <a:solidFill>
                  <a:schemeClr val="tx2">
                    <a:lumMod val="75000"/>
                  </a:schemeClr>
                </a:solidFill>
                <a:latin typeface="Gentium Book Basic" panose="02000503060000020004" pitchFamily="2" charset="-18"/>
                <a:cs typeface="Times New Roman" panose="02020603050405020304" pitchFamily="18" charset="0"/>
              </a:rPr>
              <a:t>Organizujemy szkolenia z </a:t>
            </a:r>
            <a:r>
              <a:rPr lang="pl-PL" sz="2200" b="1" dirty="0">
                <a:solidFill>
                  <a:srgbClr val="00B0F0"/>
                </a:solidFill>
                <a:latin typeface="Gentium Book Basic" panose="02000503060000020004" pitchFamily="2" charset="-18"/>
                <a:cs typeface="Times New Roman" panose="02020603050405020304" pitchFamily="18" charset="0"/>
              </a:rPr>
              <a:t>zakresu prowadzenia terapii behawioralnej </a:t>
            </a:r>
            <a:r>
              <a:rPr lang="pl-PL" sz="2200" b="1" dirty="0" smtClean="0">
                <a:solidFill>
                  <a:schemeClr val="tx2">
                    <a:lumMod val="75000"/>
                  </a:schemeClr>
                </a:solidFill>
                <a:latin typeface="Gentium Book Basic" panose="02000503060000020004" pitchFamily="2" charset="-18"/>
                <a:cs typeface="Times New Roman" panose="02020603050405020304" pitchFamily="18" charset="0"/>
              </a:rPr>
              <a:t>dla </a:t>
            </a:r>
            <a:r>
              <a:rPr lang="pl-PL" sz="2200" b="1" dirty="0">
                <a:solidFill>
                  <a:schemeClr val="tx2">
                    <a:lumMod val="75000"/>
                  </a:schemeClr>
                </a:solidFill>
                <a:latin typeface="Gentium Book Basic" panose="02000503060000020004" pitchFamily="2" charset="-18"/>
                <a:cs typeface="Times New Roman" panose="02020603050405020304" pitchFamily="18" charset="0"/>
              </a:rPr>
              <a:t>osób zawodowo </a:t>
            </a:r>
            <a:r>
              <a:rPr lang="pl-PL" sz="2200" b="1" dirty="0" smtClean="0">
                <a:solidFill>
                  <a:schemeClr val="tx2">
                    <a:lumMod val="75000"/>
                  </a:schemeClr>
                </a:solidFill>
                <a:latin typeface="Gentium Book Basic" panose="02000503060000020004" pitchFamily="2" charset="-18"/>
                <a:cs typeface="Times New Roman" panose="02020603050405020304" pitchFamily="18" charset="0"/>
              </a:rPr>
              <a:t>zajmujących się </a:t>
            </a:r>
            <a:r>
              <a:rPr lang="pl-PL" sz="2200" b="1" dirty="0">
                <a:solidFill>
                  <a:schemeClr val="tx2">
                    <a:lumMod val="75000"/>
                  </a:schemeClr>
                </a:solidFill>
                <a:latin typeface="Gentium Book Basic" panose="02000503060000020004" pitchFamily="2" charset="-18"/>
                <a:cs typeface="Times New Roman" panose="02020603050405020304" pitchFamily="18" charset="0"/>
              </a:rPr>
              <a:t>problemem </a:t>
            </a:r>
            <a:r>
              <a:rPr lang="pl-PL" sz="2200" b="1" dirty="0" smtClean="0">
                <a:solidFill>
                  <a:schemeClr val="tx2">
                    <a:lumMod val="75000"/>
                  </a:schemeClr>
                </a:solidFill>
                <a:latin typeface="Gentium Book Basic" panose="02000503060000020004" pitchFamily="2" charset="-18"/>
                <a:cs typeface="Times New Roman" panose="02020603050405020304" pitchFamily="18" charset="0"/>
              </a:rPr>
              <a:t>autyzmu, które finansowane są przez </a:t>
            </a:r>
            <a:r>
              <a:rPr lang="pl-PL" sz="2200" b="1" dirty="0" smtClean="0">
                <a:solidFill>
                  <a:schemeClr val="tx2">
                    <a:lumMod val="75000"/>
                  </a:schemeClr>
                </a:solidFill>
                <a:latin typeface="Gentium Book Basic" panose="02000503060000020004" pitchFamily="2" charset="-18"/>
                <a:cs typeface="Times New Roman" panose="02020603050405020304" pitchFamily="18" charset="0"/>
              </a:rPr>
              <a:t>Program </a:t>
            </a:r>
            <a:r>
              <a:rPr lang="pl-PL" sz="2200" b="1" dirty="0">
                <a:solidFill>
                  <a:schemeClr val="tx2">
                    <a:lumMod val="75000"/>
                  </a:schemeClr>
                </a:solidFill>
                <a:latin typeface="Gentium Book Basic" panose="02000503060000020004" pitchFamily="2" charset="-18"/>
                <a:cs typeface="Times New Roman" panose="02020603050405020304" pitchFamily="18" charset="0"/>
              </a:rPr>
              <a:t>„Zrozumieć Autyzm</a:t>
            </a:r>
            <a:r>
              <a:rPr lang="pl-PL" sz="2200" b="1" dirty="0" smtClean="0">
                <a:solidFill>
                  <a:schemeClr val="tx2">
                    <a:lumMod val="75000"/>
                  </a:schemeClr>
                </a:solidFill>
                <a:latin typeface="Gentium Book Basic" panose="02000503060000020004" pitchFamily="2" charset="-18"/>
                <a:cs typeface="Times New Roman" panose="02020603050405020304" pitchFamily="18" charset="0"/>
              </a:rPr>
              <a:t>”.</a:t>
            </a:r>
            <a:endParaRPr lang="pl-PL" sz="2200" b="1" dirty="0">
              <a:solidFill>
                <a:schemeClr val="tx2">
                  <a:lumMod val="75000"/>
                </a:schemeClr>
              </a:solidFill>
              <a:latin typeface="Gentium Book Basic" panose="02000503060000020004" pitchFamily="2" charset="-18"/>
              <a:cs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  <a:defRPr/>
            </a:pPr>
            <a:r>
              <a:rPr lang="pl-PL" sz="2200" b="1" dirty="0">
                <a:solidFill>
                  <a:schemeClr val="tx2">
                    <a:lumMod val="75000"/>
                  </a:schemeClr>
                </a:solidFill>
                <a:latin typeface="Gentium Book Basic" panose="02000503060000020004" pitchFamily="2" charset="-18"/>
                <a:cs typeface="Times New Roman" panose="02020603050405020304" pitchFamily="18" charset="0"/>
              </a:rPr>
              <a:t>W</a:t>
            </a:r>
            <a:r>
              <a:rPr lang="pl-PL" sz="2200" b="1" dirty="0" smtClean="0">
                <a:solidFill>
                  <a:schemeClr val="tx2">
                    <a:lumMod val="75000"/>
                  </a:schemeClr>
                </a:solidFill>
                <a:latin typeface="Gentium Book Basic" panose="02000503060000020004" pitchFamily="2" charset="-18"/>
                <a:cs typeface="Times New Roman" panose="02020603050405020304" pitchFamily="18" charset="0"/>
              </a:rPr>
              <a:t> bezpłatnych szkoleniach udział wzięło 410 profesjonalistów (w latach 2012-2014).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606824"/>
            <a:ext cx="3004748" cy="2251176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717032"/>
            <a:ext cx="3001568" cy="2251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34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476672"/>
            <a:ext cx="8454177" cy="51845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200" b="1" dirty="0" smtClean="0">
                <a:solidFill>
                  <a:schemeClr val="tx2">
                    <a:lumMod val="75000"/>
                  </a:schemeClr>
                </a:solidFill>
                <a:latin typeface="Gentium Book Basic" panose="02000503060000020004" pitchFamily="2" charset="-18"/>
                <a:cs typeface="Times New Roman" panose="02020603050405020304" pitchFamily="18" charset="0"/>
              </a:rPr>
              <a:t>Organizujemy bezpłatne szkolenia dla rodziców i opiekunów</a:t>
            </a:r>
            <a:br>
              <a:rPr lang="pl-PL" sz="2200" b="1" dirty="0" smtClean="0">
                <a:solidFill>
                  <a:schemeClr val="tx2">
                    <a:lumMod val="75000"/>
                  </a:schemeClr>
                </a:solidFill>
                <a:latin typeface="Gentium Book Basic" panose="02000503060000020004" pitchFamily="2" charset="-18"/>
                <a:cs typeface="Times New Roman" panose="02020603050405020304" pitchFamily="18" charset="0"/>
              </a:rPr>
            </a:br>
            <a:r>
              <a:rPr lang="pl-PL" sz="2200" b="1" dirty="0" smtClean="0">
                <a:solidFill>
                  <a:schemeClr val="tx2">
                    <a:lumMod val="75000"/>
                  </a:schemeClr>
                </a:solidFill>
                <a:latin typeface="Gentium Book Basic" panose="02000503060000020004" pitchFamily="2" charset="-18"/>
                <a:cs typeface="Times New Roman" panose="02020603050405020304" pitchFamily="18" charset="0"/>
              </a:rPr>
              <a:t> osób z autyzmem,</a:t>
            </a:r>
            <a:r>
              <a:rPr lang="pl-PL" sz="2200" b="1" dirty="0">
                <a:solidFill>
                  <a:schemeClr val="tx2">
                    <a:lumMod val="75000"/>
                  </a:schemeClr>
                </a:solidFill>
                <a:latin typeface="Gentium Book Basic" panose="02000503060000020004" pitchFamily="2" charset="-18"/>
                <a:cs typeface="Times New Roman" panose="02020603050405020304" pitchFamily="18" charset="0"/>
              </a:rPr>
              <a:t> </a:t>
            </a:r>
            <a:r>
              <a:rPr lang="pl-PL" sz="2200" b="1" dirty="0" smtClean="0">
                <a:solidFill>
                  <a:schemeClr val="tx2">
                    <a:lumMod val="75000"/>
                  </a:schemeClr>
                </a:solidFill>
                <a:latin typeface="Gentium Book Basic" panose="02000503060000020004" pitchFamily="2" charset="-18"/>
                <a:cs typeface="Times New Roman" panose="02020603050405020304" pitchFamily="18" charset="0"/>
              </a:rPr>
              <a:t>które finansowane są </a:t>
            </a:r>
            <a:br>
              <a:rPr lang="pl-PL" sz="2200" b="1" dirty="0" smtClean="0">
                <a:solidFill>
                  <a:schemeClr val="tx2">
                    <a:lumMod val="75000"/>
                  </a:schemeClr>
                </a:solidFill>
                <a:latin typeface="Gentium Book Basic" panose="02000503060000020004" pitchFamily="2" charset="-18"/>
                <a:cs typeface="Times New Roman" panose="02020603050405020304" pitchFamily="18" charset="0"/>
              </a:rPr>
            </a:br>
            <a:r>
              <a:rPr lang="pl-PL" sz="2200" b="1" dirty="0" smtClean="0">
                <a:solidFill>
                  <a:schemeClr val="tx2">
                    <a:lumMod val="75000"/>
                  </a:schemeClr>
                </a:solidFill>
                <a:latin typeface="Gentium Book Basic" panose="02000503060000020004" pitchFamily="2" charset="-18"/>
                <a:cs typeface="Times New Roman" panose="02020603050405020304" pitchFamily="18" charset="0"/>
              </a:rPr>
              <a:t>przez </a:t>
            </a:r>
            <a:r>
              <a:rPr lang="pl-PL" sz="2200" b="1" dirty="0">
                <a:solidFill>
                  <a:schemeClr val="tx2">
                    <a:lumMod val="75000"/>
                  </a:schemeClr>
                </a:solidFill>
                <a:latin typeface="Gentium Book Basic" panose="02000503060000020004" pitchFamily="2" charset="-18"/>
                <a:cs typeface="Times New Roman" panose="02020603050405020304" pitchFamily="18" charset="0"/>
              </a:rPr>
              <a:t>Program „Zrozumieć Autyzm</a:t>
            </a:r>
            <a:r>
              <a:rPr lang="pl-PL" sz="2200" b="1" dirty="0" smtClean="0">
                <a:solidFill>
                  <a:schemeClr val="tx2">
                    <a:lumMod val="75000"/>
                  </a:schemeClr>
                </a:solidFill>
                <a:latin typeface="Gentium Book Basic" panose="02000503060000020004" pitchFamily="2" charset="-18"/>
                <a:cs typeface="Times New Roman" panose="02020603050405020304" pitchFamily="18" charset="0"/>
              </a:rPr>
              <a:t>”:</a:t>
            </a:r>
          </a:p>
          <a:p>
            <a:pPr marL="0" indent="0" algn="ctr">
              <a:buNone/>
            </a:pPr>
            <a:endParaRPr lang="pl-PL" sz="2200" b="1" i="1" dirty="0" smtClean="0">
              <a:solidFill>
                <a:srgbClr val="00B0F0"/>
              </a:solidFill>
              <a:latin typeface="Gentium Book Basic" panose="02000503060000020004" pitchFamily="2" charset="-18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l-PL" sz="2200" b="1" i="1" dirty="0" smtClean="0">
                <a:solidFill>
                  <a:srgbClr val="00B0F0"/>
                </a:solidFill>
                <a:latin typeface="Gentium Book Basic" panose="02000503060000020004" pitchFamily="2" charset="-18"/>
                <a:cs typeface="Times New Roman" panose="02020603050405020304" pitchFamily="18" charset="0"/>
              </a:rPr>
              <a:t>„Dziecko z autyzmem. ABC teorii i praktyki”</a:t>
            </a:r>
          </a:p>
          <a:p>
            <a:pPr marL="0" indent="0" algn="ctr">
              <a:buNone/>
            </a:pPr>
            <a:r>
              <a:rPr lang="pl-PL" sz="2200" b="1" i="1" dirty="0">
                <a:solidFill>
                  <a:srgbClr val="00B0F0"/>
                </a:solidFill>
                <a:latin typeface="Gentium Book Basic" panose="02000503060000020004" pitchFamily="2" charset="-18"/>
                <a:cs typeface="Times New Roman" panose="02020603050405020304" pitchFamily="18" charset="0"/>
              </a:rPr>
              <a:t>„Strategie zapobiegania i radzenia sobie z sytuacjami kryzysowymi</a:t>
            </a:r>
            <a:r>
              <a:rPr lang="pl-PL" sz="2200" b="1" i="1" dirty="0" smtClean="0">
                <a:solidFill>
                  <a:srgbClr val="00B0F0"/>
                </a:solidFill>
                <a:latin typeface="Gentium Book Basic" panose="02000503060000020004" pitchFamily="2" charset="-18"/>
                <a:cs typeface="Times New Roman" panose="02020603050405020304" pitchFamily="18" charset="0"/>
              </a:rPr>
              <a:t>”</a:t>
            </a:r>
          </a:p>
          <a:p>
            <a:pPr marL="0" indent="0" algn="ctr">
              <a:buNone/>
            </a:pPr>
            <a:endParaRPr lang="pl-PL" sz="2200" b="1" i="1" dirty="0">
              <a:solidFill>
                <a:srgbClr val="00B0F0"/>
              </a:solidFill>
              <a:latin typeface="Gentium Book Basic" panose="02000503060000020004" pitchFamily="2" charset="-18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l-PL" sz="2200" b="1" dirty="0" smtClean="0">
                <a:solidFill>
                  <a:schemeClr val="tx2">
                    <a:lumMod val="75000"/>
                  </a:schemeClr>
                </a:solidFill>
                <a:latin typeface="Gentium Book Basic" panose="02000503060000020004" pitchFamily="2" charset="-18"/>
                <a:cs typeface="Times New Roman" panose="02020603050405020304" pitchFamily="18" charset="0"/>
              </a:rPr>
              <a:t>Do tej pory </a:t>
            </a:r>
            <a:r>
              <a:rPr lang="pl-PL" sz="2200" b="1" dirty="0" smtClean="0">
                <a:solidFill>
                  <a:schemeClr val="tx2">
                    <a:lumMod val="75000"/>
                  </a:schemeClr>
                </a:solidFill>
                <a:latin typeface="Gentium Book Basic" panose="02000503060000020004" pitchFamily="2" charset="-18"/>
                <a:cs typeface="Times New Roman" panose="02020603050405020304" pitchFamily="18" charset="0"/>
              </a:rPr>
              <a:t>z </a:t>
            </a:r>
            <a:r>
              <a:rPr lang="pl-PL" sz="2200" b="1" dirty="0" smtClean="0">
                <a:solidFill>
                  <a:schemeClr val="tx2">
                    <a:lumMod val="75000"/>
                  </a:schemeClr>
                </a:solidFill>
                <a:latin typeface="Gentium Book Basic" panose="02000503060000020004" pitchFamily="2" charset="-18"/>
                <a:cs typeface="Times New Roman" panose="02020603050405020304" pitchFamily="18" charset="0"/>
              </a:rPr>
              <a:t>oferty bezpłatnych szkoleń </a:t>
            </a:r>
            <a:r>
              <a:rPr lang="pl-PL" sz="2200" b="1" dirty="0" smtClean="0">
                <a:solidFill>
                  <a:schemeClr val="tx2">
                    <a:lumMod val="75000"/>
                  </a:schemeClr>
                </a:solidFill>
                <a:latin typeface="Gentium Book Basic" panose="02000503060000020004" pitchFamily="2" charset="-18"/>
                <a:cs typeface="Times New Roman" panose="02020603050405020304" pitchFamily="18" charset="0"/>
              </a:rPr>
              <a:t>skorzystało </a:t>
            </a:r>
          </a:p>
          <a:p>
            <a:pPr marL="0" indent="0" algn="ctr">
              <a:buNone/>
            </a:pPr>
            <a:r>
              <a:rPr lang="pl-PL" sz="2200" b="1" dirty="0" smtClean="0">
                <a:solidFill>
                  <a:schemeClr val="tx2">
                    <a:lumMod val="75000"/>
                  </a:schemeClr>
                </a:solidFill>
                <a:latin typeface="Gentium Book Basic" panose="02000503060000020004" pitchFamily="2" charset="-18"/>
                <a:cs typeface="Times New Roman" panose="02020603050405020304" pitchFamily="18" charset="0"/>
              </a:rPr>
              <a:t>ponad 800 </a:t>
            </a:r>
            <a:r>
              <a:rPr lang="pl-PL" sz="2200" b="1" dirty="0" smtClean="0">
                <a:solidFill>
                  <a:schemeClr val="tx2">
                    <a:lumMod val="75000"/>
                  </a:schemeClr>
                </a:solidFill>
                <a:latin typeface="Gentium Book Basic" panose="02000503060000020004" pitchFamily="2" charset="-18"/>
                <a:cs typeface="Times New Roman" panose="02020603050405020304" pitchFamily="18" charset="0"/>
              </a:rPr>
              <a:t>osób.</a:t>
            </a:r>
            <a:endParaRPr lang="pl-PL" sz="2200" b="1" dirty="0" smtClean="0">
              <a:solidFill>
                <a:schemeClr val="tx2">
                  <a:lumMod val="75000"/>
                </a:schemeClr>
              </a:solidFill>
              <a:latin typeface="Gentium Book Basic" panose="02000503060000020004" pitchFamily="2" charset="-18"/>
            </a:endParaRPr>
          </a:p>
          <a:p>
            <a:pPr marL="0" indent="0">
              <a:buNone/>
            </a:pPr>
            <a:r>
              <a:rPr lang="pl-PL" sz="2400" b="1" dirty="0" smtClean="0">
                <a:latin typeface="Gentium Book Basic" panose="02000503060000020004" pitchFamily="2" charset="-18"/>
              </a:rPr>
              <a:t>    </a:t>
            </a:r>
          </a:p>
          <a:p>
            <a:pPr marL="0" indent="0">
              <a:buNone/>
            </a:pPr>
            <a:endParaRPr lang="pl-PL" sz="2400" b="1" dirty="0">
              <a:latin typeface="Gentium Book Basic" panose="02000503060000020004" pitchFamily="2" charset="-18"/>
            </a:endParaRPr>
          </a:p>
          <a:p>
            <a:pPr marL="0" indent="0">
              <a:buNone/>
            </a:pPr>
            <a:r>
              <a:rPr lang="pl-PL" sz="2400" b="1" dirty="0" smtClean="0">
                <a:latin typeface="Gentium Book Basic" panose="02000503060000020004" pitchFamily="2" charset="-18"/>
              </a:rPr>
              <a:t>     </a:t>
            </a:r>
            <a:endParaRPr lang="pl-PL" sz="2400" b="1" dirty="0">
              <a:latin typeface="Gentium Book Basic" panose="02000503060000020004" pitchFamily="2" charset="-18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221088"/>
            <a:ext cx="3269601" cy="2178372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249" y="4437112"/>
            <a:ext cx="3276569" cy="2183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52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ymbol zastępczy zawartości 2"/>
          <p:cNvSpPr>
            <a:spLocks noGrp="1"/>
          </p:cNvSpPr>
          <p:nvPr>
            <p:ph idx="1"/>
          </p:nvPr>
        </p:nvSpPr>
        <p:spPr>
          <a:xfrm>
            <a:off x="683568" y="692696"/>
            <a:ext cx="7756899" cy="817307"/>
          </a:xfrm>
        </p:spPr>
        <p:txBody>
          <a:bodyPr>
            <a:noAutofit/>
          </a:bodyPr>
          <a:lstStyle/>
          <a:p>
            <a:pPr marL="0" indent="0" algn="ctr" eaLnBrk="1" hangingPunct="1">
              <a:buFont typeface="Wingdings 2" pitchFamily="18" charset="2"/>
              <a:buNone/>
            </a:pPr>
            <a:r>
              <a:rPr lang="pl-PL" altLang="pl-PL" sz="2200" b="1" dirty="0" smtClean="0">
                <a:solidFill>
                  <a:schemeClr val="tx2">
                    <a:lumMod val="75000"/>
                  </a:schemeClr>
                </a:solidFill>
                <a:latin typeface="Gentium Book Basic" panose="02000503060000020004" pitchFamily="2" charset="-18"/>
                <a:cs typeface="Times New Roman" panose="02020603050405020304" pitchFamily="18" charset="0"/>
              </a:rPr>
              <a:t>Współpracujemy z Domem Pomocy Społecznej </a:t>
            </a:r>
          </a:p>
          <a:p>
            <a:pPr marL="0" indent="0" algn="ctr" eaLnBrk="1" hangingPunct="1">
              <a:buFont typeface="Wingdings 2" pitchFamily="18" charset="2"/>
              <a:buNone/>
            </a:pPr>
            <a:r>
              <a:rPr lang="pl-PL" altLang="pl-PL" sz="2200" b="1" dirty="0" smtClean="0">
                <a:solidFill>
                  <a:schemeClr val="tx2">
                    <a:lumMod val="75000"/>
                  </a:schemeClr>
                </a:solidFill>
                <a:latin typeface="Gentium Book Basic" panose="02000503060000020004" pitchFamily="2" charset="-18"/>
                <a:cs typeface="Times New Roman" panose="02020603050405020304" pitchFamily="18" charset="0"/>
              </a:rPr>
              <a:t>w Szpęgawsku                    </a:t>
            </a:r>
          </a:p>
          <a:p>
            <a:pPr marL="0" indent="0" algn="ctr" eaLnBrk="1" hangingPunct="1">
              <a:buFont typeface="Wingdings 2" pitchFamily="18" charset="2"/>
              <a:buNone/>
            </a:pPr>
            <a:r>
              <a:rPr lang="pl-PL" altLang="pl-PL" sz="2200" b="1" dirty="0" smtClean="0">
                <a:solidFill>
                  <a:schemeClr val="tx2">
                    <a:lumMod val="75000"/>
                  </a:schemeClr>
                </a:solidFill>
                <a:latin typeface="Gentium Book Basic" panose="02000503060000020004" pitchFamily="2" charset="-18"/>
                <a:cs typeface="Times New Roman" panose="02020603050405020304" pitchFamily="18" charset="0"/>
              </a:rPr>
              <a:t> Od 2013 r. prowadzony jest instruktaż i szkolenia, które finansowane są z Programu „Zrozumieć Autyzm”.</a:t>
            </a:r>
          </a:p>
          <a:p>
            <a:pPr marL="0" indent="0" algn="ctr" eaLnBrk="1" hangingPunct="1">
              <a:buFont typeface="Wingdings 2" pitchFamily="18" charset="2"/>
              <a:buNone/>
            </a:pPr>
            <a:r>
              <a:rPr lang="pl-PL" altLang="pl-PL" sz="2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                                               </a:t>
            </a:r>
          </a:p>
          <a:p>
            <a:pPr marL="0" indent="0" algn="ctr" eaLnBrk="1" hangingPunct="1">
              <a:buFont typeface="Wingdings 2" pitchFamily="18" charset="2"/>
              <a:buNone/>
            </a:pPr>
            <a:r>
              <a:rPr lang="pl-PL" altLang="pl-PL" sz="2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 </a:t>
            </a:r>
          </a:p>
          <a:p>
            <a:pPr marL="0" indent="0" algn="ctr" eaLnBrk="1" hangingPunct="1">
              <a:buFont typeface="Wingdings 2" pitchFamily="18" charset="2"/>
              <a:buNone/>
            </a:pPr>
            <a:r>
              <a:rPr lang="pl-PL" altLang="pl-PL" sz="2200" dirty="0" smtClean="0"/>
              <a:t>                          </a:t>
            </a:r>
          </a:p>
        </p:txBody>
      </p:sp>
      <p:pic>
        <p:nvPicPr>
          <p:cNvPr id="24579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841" y="2636912"/>
            <a:ext cx="3275449" cy="2165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527630"/>
            <a:ext cx="2952328" cy="2214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40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55088" y="3795286"/>
            <a:ext cx="8183562" cy="10509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4000" b="1" dirty="0" smtClean="0">
                <a:solidFill>
                  <a:srgbClr val="00B0F0"/>
                </a:solidFill>
                <a:effectLst/>
                <a:latin typeface="Gentium Book Basic" panose="02000503060000020004" pitchFamily="2" charset="-18"/>
                <a:cs typeface="Times New Roman" panose="02020603050405020304" pitchFamily="18" charset="0"/>
              </a:rPr>
              <a:t>PROGRAM ZROZUMIEĆ </a:t>
            </a:r>
            <a:r>
              <a:rPr lang="pl-PL" sz="4000" b="1" dirty="0" smtClean="0">
                <a:solidFill>
                  <a:srgbClr val="00B0F0"/>
                </a:solidFill>
                <a:effectLst/>
                <a:latin typeface="Gentium Book Basic" panose="02000503060000020004" pitchFamily="2" charset="-18"/>
                <a:cs typeface="Times New Roman" panose="02020603050405020304" pitchFamily="18" charset="0"/>
              </a:rPr>
              <a:t>AUTYZM </a:t>
            </a:r>
            <a:r>
              <a:rPr lang="pl-PL" sz="1600" b="1" dirty="0" smtClean="0">
                <a:solidFill>
                  <a:schemeClr val="tx1"/>
                </a:solidFill>
                <a:effectLst/>
                <a:latin typeface="Gentium Book Basic" panose="02000503060000020004" pitchFamily="2" charset="-18"/>
                <a:cs typeface="Times New Roman" panose="02020603050405020304" pitchFamily="18" charset="0"/>
              </a:rPr>
              <a:t>2012-2017</a:t>
            </a:r>
            <a:r>
              <a:rPr lang="pl-PL" sz="4000" b="1" dirty="0" smtClean="0">
                <a:solidFill>
                  <a:schemeClr val="tx1"/>
                </a:solidFill>
                <a:effectLst/>
                <a:latin typeface="Gentium Book Basic" panose="02000503060000020004" pitchFamily="2" charset="-18"/>
                <a:cs typeface="Times New Roman" panose="02020603050405020304" pitchFamily="18" charset="0"/>
              </a:rPr>
              <a:t> </a:t>
            </a:r>
            <a:r>
              <a:rPr lang="pl-PL" sz="4000" b="1" dirty="0" smtClean="0">
                <a:solidFill>
                  <a:srgbClr val="00B0F0"/>
                </a:solidFill>
                <a:latin typeface="Gentium Book Basic" panose="02000503060000020004" pitchFamily="2" charset="-18"/>
                <a:cs typeface="Times New Roman" panose="02020603050405020304" pitchFamily="18" charset="0"/>
              </a:rPr>
              <a:t> </a:t>
            </a:r>
            <a:endParaRPr lang="pl-PL" sz="4000" b="1" dirty="0">
              <a:solidFill>
                <a:srgbClr val="00B0F0"/>
              </a:solidFill>
              <a:latin typeface="Gentium Book Basic" panose="02000503060000020004" pitchFamily="2" charset="-18"/>
              <a:cs typeface="Times New Roman" panose="02020603050405020304" pitchFamily="18" charset="0"/>
            </a:endParaRPr>
          </a:p>
        </p:txBody>
      </p:sp>
      <p:pic>
        <p:nvPicPr>
          <p:cNvPr id="7171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0039" y="1923601"/>
            <a:ext cx="1824037" cy="1819275"/>
          </a:xfrm>
        </p:spPr>
      </p:pic>
      <p:pic>
        <p:nvPicPr>
          <p:cNvPr id="7172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898" y="1923601"/>
            <a:ext cx="22352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pole tekstowe 8"/>
          <p:cNvSpPr txBox="1">
            <a:spLocks noChangeArrowheads="1"/>
          </p:cNvSpPr>
          <p:nvPr/>
        </p:nvSpPr>
        <p:spPr bwMode="auto">
          <a:xfrm>
            <a:off x="3910244" y="2223637"/>
            <a:ext cx="9366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FF5909"/>
              </a:buClr>
              <a:buSzPct val="100000"/>
              <a:buFont typeface="Wingdings 2" pitchFamily="18" charset="2"/>
              <a:buChar char="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FF5909"/>
              </a:buClr>
              <a:buSzPct val="112000"/>
              <a:buFont typeface="Verdana" pitchFamily="34" charset="0"/>
              <a:buChar char="◦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A88E82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A88E82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A88E82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A88E82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A88E82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616" y="5217710"/>
            <a:ext cx="997706" cy="1152128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837" y="5217710"/>
            <a:ext cx="995437" cy="1225773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750" y="5217710"/>
            <a:ext cx="995528" cy="1287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06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19064" y="1124744"/>
            <a:ext cx="8424936" cy="2304256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pl-PL" sz="2800" b="1" dirty="0" smtClean="0">
                <a:solidFill>
                  <a:schemeClr val="tx1"/>
                </a:solidFill>
                <a:effectLst/>
                <a:latin typeface="+mn-lt"/>
              </a:rPr>
              <a:t> </a:t>
            </a:r>
            <a:br>
              <a:rPr lang="pl-PL" sz="2800" b="1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pl-PL" sz="2700" b="1" dirty="0" smtClean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Gentium Book Basic" panose="02000503060000020004" pitchFamily="2" charset="-18"/>
                <a:cs typeface="Times New Roman" panose="02020603050405020304" pitchFamily="18" charset="0"/>
              </a:rPr>
              <a:t/>
            </a:r>
            <a:br>
              <a:rPr lang="pl-PL" sz="2700" b="1" dirty="0" smtClean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Gentium Book Basic" panose="02000503060000020004" pitchFamily="2" charset="-18"/>
                <a:cs typeface="Times New Roman" panose="02020603050405020304" pitchFamily="18" charset="0"/>
              </a:rPr>
            </a:br>
            <a:r>
              <a:rPr lang="pl-PL" sz="2700" b="1" dirty="0" smtClean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Gentium Book Basic" panose="02000503060000020004" pitchFamily="2" charset="-18"/>
                <a:cs typeface="Times New Roman" panose="02020603050405020304" pitchFamily="18" charset="0"/>
              </a:rPr>
              <a:t/>
            </a:r>
            <a:br>
              <a:rPr lang="pl-PL" sz="2700" b="1" dirty="0" smtClean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Gentium Book Basic" panose="02000503060000020004" pitchFamily="2" charset="-18"/>
                <a:cs typeface="Times New Roman" panose="02020603050405020304" pitchFamily="18" charset="0"/>
              </a:rPr>
            </a:br>
            <a:r>
              <a:rPr lang="pl-PL" sz="27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Gentium Book Basic" panose="02000503060000020004" pitchFamily="2" charset="-18"/>
                <a:cs typeface="Times New Roman" panose="02020603050405020304" pitchFamily="18" charset="0"/>
              </a:rPr>
              <a:t/>
            </a:r>
            <a:br>
              <a:rPr lang="pl-PL" sz="27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Gentium Book Basic" panose="02000503060000020004" pitchFamily="2" charset="-18"/>
                <a:cs typeface="Times New Roman" panose="02020603050405020304" pitchFamily="18" charset="0"/>
              </a:rPr>
            </a:br>
            <a:r>
              <a:rPr lang="pl-PL" sz="2700" dirty="0" smtClean="0">
                <a:solidFill>
                  <a:schemeClr val="tx2">
                    <a:lumMod val="75000"/>
                  </a:schemeClr>
                </a:solidFill>
                <a:effectLst/>
                <a:latin typeface="Gentium Book Basic" panose="02000503060000020004" pitchFamily="2" charset="-18"/>
                <a:cs typeface="Times New Roman" panose="02020603050405020304" pitchFamily="18" charset="0"/>
              </a:rPr>
              <a:t/>
            </a:r>
            <a:br>
              <a:rPr lang="pl-PL" sz="2700" dirty="0" smtClean="0">
                <a:solidFill>
                  <a:schemeClr val="tx2">
                    <a:lumMod val="75000"/>
                  </a:schemeClr>
                </a:solidFill>
                <a:effectLst/>
                <a:latin typeface="Gentium Book Basic" panose="02000503060000020004" pitchFamily="2" charset="-18"/>
                <a:cs typeface="Times New Roman" panose="02020603050405020304" pitchFamily="18" charset="0"/>
              </a:rPr>
            </a:br>
            <a:r>
              <a:rPr lang="pl-PL" sz="2400" b="1" dirty="0">
                <a:solidFill>
                  <a:schemeClr val="tx2">
                    <a:lumMod val="75000"/>
                  </a:schemeClr>
                </a:solidFill>
                <a:latin typeface="Gentium Book Basic" panose="02000503060000020004" pitchFamily="2" charset="-18"/>
                <a:cs typeface="Times New Roman" panose="02020603050405020304" pitchFamily="18" charset="0"/>
              </a:rPr>
              <a:t>Współpracujemy z Okręgową Izbą Lekarską </a:t>
            </a:r>
            <a:br>
              <a:rPr lang="pl-PL" sz="2400" b="1" dirty="0">
                <a:solidFill>
                  <a:schemeClr val="tx2">
                    <a:lumMod val="75000"/>
                  </a:schemeClr>
                </a:solidFill>
                <a:latin typeface="Gentium Book Basic" panose="02000503060000020004" pitchFamily="2" charset="-18"/>
                <a:cs typeface="Times New Roman" panose="02020603050405020304" pitchFamily="18" charset="0"/>
              </a:rPr>
            </a:br>
            <a:r>
              <a:rPr lang="pl-PL" sz="2400" b="1" dirty="0">
                <a:solidFill>
                  <a:schemeClr val="tx2">
                    <a:lumMod val="75000"/>
                  </a:schemeClr>
                </a:solidFill>
                <a:latin typeface="Gentium Book Basic" panose="02000503060000020004" pitchFamily="2" charset="-18"/>
                <a:cs typeface="Times New Roman" panose="02020603050405020304" pitchFamily="18" charset="0"/>
              </a:rPr>
              <a:t>w Gdańsku, Toruniu, </a:t>
            </a:r>
            <a:r>
              <a:rPr lang="pl-PL" sz="2400" b="1" dirty="0" smtClean="0">
                <a:solidFill>
                  <a:schemeClr val="tx2">
                    <a:lumMod val="75000"/>
                  </a:schemeClr>
                </a:solidFill>
                <a:latin typeface="Gentium Book Basic" panose="02000503060000020004" pitchFamily="2" charset="-18"/>
                <a:cs typeface="Times New Roman" panose="02020603050405020304" pitchFamily="18" charset="0"/>
              </a:rPr>
              <a:t>Olsztynie oraz filią w Elblągu.</a:t>
            </a:r>
            <a:br>
              <a:rPr lang="pl-PL" sz="2400" b="1" dirty="0" smtClean="0">
                <a:solidFill>
                  <a:schemeClr val="tx2">
                    <a:lumMod val="75000"/>
                  </a:schemeClr>
                </a:solidFill>
                <a:latin typeface="Gentium Book Basic" panose="02000503060000020004" pitchFamily="2" charset="-18"/>
                <a:cs typeface="Times New Roman" panose="02020603050405020304" pitchFamily="18" charset="0"/>
              </a:rPr>
            </a:br>
            <a:r>
              <a:rPr lang="pl-PL" sz="2400" b="1" dirty="0" smtClean="0">
                <a:solidFill>
                  <a:schemeClr val="tx2">
                    <a:lumMod val="75000"/>
                  </a:schemeClr>
                </a:solidFill>
                <a:latin typeface="Gentium Book Basic" panose="02000503060000020004" pitchFamily="2" charset="-18"/>
                <a:cs typeface="Times New Roman" panose="02020603050405020304" pitchFamily="18" charset="0"/>
              </a:rPr>
              <a:t/>
            </a:r>
            <a:br>
              <a:rPr lang="pl-PL" sz="2400" b="1" dirty="0" smtClean="0">
                <a:solidFill>
                  <a:schemeClr val="tx2">
                    <a:lumMod val="75000"/>
                  </a:schemeClr>
                </a:solidFill>
                <a:latin typeface="Gentium Book Basic" panose="02000503060000020004" pitchFamily="2" charset="-18"/>
                <a:cs typeface="Times New Roman" panose="02020603050405020304" pitchFamily="18" charset="0"/>
              </a:rPr>
            </a:br>
            <a:r>
              <a:rPr lang="pl-PL" sz="2400" b="1" dirty="0" smtClean="0">
                <a:solidFill>
                  <a:schemeClr val="tx2">
                    <a:lumMod val="75000"/>
                  </a:schemeClr>
                </a:solidFill>
                <a:latin typeface="Gentium Book Basic" panose="02000503060000020004" pitchFamily="2" charset="-18"/>
                <a:cs typeface="Times New Roman" panose="02020603050405020304" pitchFamily="18" charset="0"/>
              </a:rPr>
              <a:t/>
            </a:r>
            <a:br>
              <a:rPr lang="pl-PL" sz="2400" b="1" dirty="0" smtClean="0">
                <a:solidFill>
                  <a:schemeClr val="tx2">
                    <a:lumMod val="75000"/>
                  </a:schemeClr>
                </a:solidFill>
                <a:latin typeface="Gentium Book Basic" panose="02000503060000020004" pitchFamily="2" charset="-18"/>
                <a:cs typeface="Times New Roman" panose="02020603050405020304" pitchFamily="18" charset="0"/>
              </a:rPr>
            </a:br>
            <a:r>
              <a:rPr lang="pl-PL" sz="2400" b="1" dirty="0">
                <a:solidFill>
                  <a:schemeClr val="tx2">
                    <a:lumMod val="75000"/>
                  </a:schemeClr>
                </a:solidFill>
                <a:latin typeface="Gentium Book Basic" panose="02000503060000020004" pitchFamily="2" charset="-18"/>
                <a:cs typeface="Times New Roman" panose="02020603050405020304" pitchFamily="18" charset="0"/>
              </a:rPr>
              <a:t/>
            </a:r>
            <a:br>
              <a:rPr lang="pl-PL" sz="2400" b="1" dirty="0">
                <a:solidFill>
                  <a:schemeClr val="tx2">
                    <a:lumMod val="75000"/>
                  </a:schemeClr>
                </a:solidFill>
                <a:latin typeface="Gentium Book Basic" panose="02000503060000020004" pitchFamily="2" charset="-18"/>
                <a:cs typeface="Times New Roman" panose="02020603050405020304" pitchFamily="18" charset="0"/>
              </a:rPr>
            </a:br>
            <a:r>
              <a:rPr lang="pl-PL" sz="2400" b="1" dirty="0" smtClean="0">
                <a:solidFill>
                  <a:schemeClr val="tx2">
                    <a:lumMod val="75000"/>
                  </a:schemeClr>
                </a:solidFill>
                <a:latin typeface="Gentium Book Basic" panose="02000503060000020004" pitchFamily="2" charset="-18"/>
                <a:cs typeface="Times New Roman" panose="02020603050405020304" pitchFamily="18" charset="0"/>
              </a:rPr>
              <a:t>W </a:t>
            </a:r>
            <a:r>
              <a:rPr lang="pl-PL" sz="2400" b="1" dirty="0">
                <a:solidFill>
                  <a:schemeClr val="tx2">
                    <a:lumMod val="75000"/>
                  </a:schemeClr>
                </a:solidFill>
                <a:latin typeface="Gentium Book Basic" panose="02000503060000020004" pitchFamily="2" charset="-18"/>
                <a:cs typeface="Times New Roman" panose="02020603050405020304" pitchFamily="18" charset="0"/>
              </a:rPr>
              <a:t>latach 2013-2015 przeszkolono 214 lekarzy i </a:t>
            </a:r>
            <a:r>
              <a:rPr lang="pl-PL" sz="2400" b="1" dirty="0" smtClean="0">
                <a:solidFill>
                  <a:schemeClr val="tx2">
                    <a:lumMod val="75000"/>
                  </a:schemeClr>
                </a:solidFill>
                <a:latin typeface="Gentium Book Basic" panose="02000503060000020004" pitchFamily="2" charset="-18"/>
                <a:cs typeface="Times New Roman" panose="02020603050405020304" pitchFamily="18" charset="0"/>
              </a:rPr>
              <a:t>pielęgniarek</a:t>
            </a:r>
            <a:r>
              <a:rPr lang="pl-PL" sz="2400" b="1" dirty="0" smtClean="0">
                <a:solidFill>
                  <a:schemeClr val="tx2">
                    <a:lumMod val="75000"/>
                  </a:schemeClr>
                </a:solidFill>
                <a:latin typeface="Gentium Book Basic" panose="02000503060000020004" pitchFamily="2" charset="-18"/>
                <a:cs typeface="Times New Roman" panose="02020603050405020304" pitchFamily="18" charset="0"/>
              </a:rPr>
              <a:t>.</a:t>
            </a:r>
            <a:br>
              <a:rPr lang="pl-PL" sz="2400" b="1" dirty="0" smtClean="0">
                <a:solidFill>
                  <a:schemeClr val="tx2">
                    <a:lumMod val="75000"/>
                  </a:schemeClr>
                </a:solidFill>
                <a:latin typeface="Gentium Book Basic" panose="02000503060000020004" pitchFamily="2" charset="-18"/>
                <a:cs typeface="Times New Roman" panose="02020603050405020304" pitchFamily="18" charset="0"/>
              </a:rPr>
            </a:br>
            <a:r>
              <a:rPr lang="pl-PL" sz="2400" b="1" dirty="0">
                <a:solidFill>
                  <a:schemeClr val="tx2">
                    <a:lumMod val="75000"/>
                  </a:schemeClr>
                </a:solidFill>
                <a:latin typeface="Gentium Book Basic" panose="02000503060000020004" pitchFamily="2" charset="-18"/>
                <a:cs typeface="Times New Roman" panose="02020603050405020304" pitchFamily="18" charset="0"/>
              </a:rPr>
              <a:t/>
            </a:r>
            <a:br>
              <a:rPr lang="pl-PL" sz="2400" b="1" dirty="0">
                <a:solidFill>
                  <a:schemeClr val="tx2">
                    <a:lumMod val="75000"/>
                  </a:schemeClr>
                </a:solidFill>
                <a:latin typeface="Gentium Book Basic" panose="02000503060000020004" pitchFamily="2" charset="-18"/>
                <a:cs typeface="Times New Roman" panose="02020603050405020304" pitchFamily="18" charset="0"/>
              </a:rPr>
            </a:br>
            <a:r>
              <a:rPr lang="pl-PL" sz="2400" b="1" dirty="0" smtClean="0">
                <a:solidFill>
                  <a:srgbClr val="FF0000"/>
                </a:solidFill>
                <a:latin typeface="Gentium Book Basic" panose="02000503060000020004" pitchFamily="2" charset="-18"/>
                <a:cs typeface="Times New Roman" panose="02020603050405020304" pitchFamily="18" charset="0"/>
              </a:rPr>
              <a:t>24 października 2015 r. bezpłatne szkolenie dla lekarzy </a:t>
            </a:r>
            <a:br>
              <a:rPr lang="pl-PL" sz="2400" b="1" dirty="0" smtClean="0">
                <a:solidFill>
                  <a:srgbClr val="FF0000"/>
                </a:solidFill>
                <a:latin typeface="Gentium Book Basic" panose="02000503060000020004" pitchFamily="2" charset="-18"/>
                <a:cs typeface="Times New Roman" panose="02020603050405020304" pitchFamily="18" charset="0"/>
              </a:rPr>
            </a:br>
            <a:r>
              <a:rPr lang="pl-PL" sz="2400" b="1" dirty="0" smtClean="0">
                <a:solidFill>
                  <a:srgbClr val="FF0000"/>
                </a:solidFill>
                <a:latin typeface="Gentium Book Basic" panose="02000503060000020004" pitchFamily="2" charset="-18"/>
                <a:cs typeface="Times New Roman" panose="02020603050405020304" pitchFamily="18" charset="0"/>
              </a:rPr>
              <a:t>w Toruniu</a:t>
            </a:r>
            <a:endParaRPr lang="pl-PL" sz="2400" dirty="0">
              <a:solidFill>
                <a:srgbClr val="FF0000"/>
              </a:solidFill>
              <a:effectLst/>
              <a:latin typeface="Gentium Book Basic" panose="02000503060000020004" pitchFamily="2" charset="-18"/>
              <a:cs typeface="Times New Roman" panose="02020603050405020304" pitchFamily="18" charset="0"/>
            </a:endParaRPr>
          </a:p>
        </p:txBody>
      </p:sp>
      <p:pic>
        <p:nvPicPr>
          <p:cNvPr id="20483" name="Obraz 16" descr="logo_OIL_Gdansk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380952"/>
            <a:ext cx="3816424" cy="1284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4389914"/>
            <a:ext cx="1106040" cy="1106040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389914"/>
            <a:ext cx="1106040" cy="110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33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99592" y="2780928"/>
            <a:ext cx="7704667" cy="1981200"/>
          </a:xfrm>
        </p:spPr>
        <p:txBody>
          <a:bodyPr>
            <a:normAutofit fontScale="90000"/>
          </a:bodyPr>
          <a:lstStyle/>
          <a:p>
            <a:r>
              <a:rPr lang="pl-PL" sz="2200" dirty="0" smtClean="0">
                <a:solidFill>
                  <a:schemeClr val="tx2">
                    <a:lumMod val="75000"/>
                  </a:schemeClr>
                </a:solidFill>
                <a:latin typeface="Gentium Book Basic" panose="02000503060000020004" pitchFamily="2" charset="-18"/>
              </a:rPr>
              <a:t>Forum Organizacji Pozarządowych </a:t>
            </a:r>
            <a:r>
              <a:rPr lang="pl-PL" sz="2200" dirty="0">
                <a:solidFill>
                  <a:schemeClr val="tx2">
                    <a:lumMod val="75000"/>
                  </a:schemeClr>
                </a:solidFill>
                <a:latin typeface="Gentium Book Basic" panose="02000503060000020004" pitchFamily="2" charset="-18"/>
              </a:rPr>
              <a:t>18 kwietnia 2015 </a:t>
            </a:r>
            <a:r>
              <a:rPr lang="pl-PL" sz="2200" dirty="0" smtClean="0">
                <a:solidFill>
                  <a:schemeClr val="tx2">
                    <a:lumMod val="75000"/>
                  </a:schemeClr>
                </a:solidFill>
                <a:latin typeface="Gentium Book Basic" panose="02000503060000020004" pitchFamily="2" charset="-18"/>
              </a:rPr>
              <a:t/>
            </a:r>
            <a:br>
              <a:rPr lang="pl-PL" sz="2200" dirty="0" smtClean="0">
                <a:solidFill>
                  <a:schemeClr val="tx2">
                    <a:lumMod val="75000"/>
                  </a:schemeClr>
                </a:solidFill>
                <a:latin typeface="Gentium Book Basic" panose="02000503060000020004" pitchFamily="2" charset="-18"/>
              </a:rPr>
            </a:br>
            <a:r>
              <a:rPr lang="pl-PL" sz="2200" b="1" i="1" dirty="0" smtClean="0">
                <a:solidFill>
                  <a:srgbClr val="0070C0"/>
                </a:solidFill>
                <a:latin typeface="Gentium Book Basic" panose="02000503060000020004" pitchFamily="2" charset="-18"/>
              </a:rPr>
              <a:t>„Budujemy lepszy świat dla osób z autyzmem” </a:t>
            </a:r>
            <a:r>
              <a:rPr lang="pl-PL" sz="2200" dirty="0" smtClean="0">
                <a:solidFill>
                  <a:schemeClr val="accent1"/>
                </a:solidFill>
                <a:latin typeface="Gentium Book Basic" panose="02000503060000020004" pitchFamily="2" charset="-18"/>
              </a:rPr>
              <a:t/>
            </a:r>
            <a:br>
              <a:rPr lang="pl-PL" sz="2200" dirty="0" smtClean="0">
                <a:solidFill>
                  <a:schemeClr val="accent1"/>
                </a:solidFill>
                <a:latin typeface="Gentium Book Basic" panose="02000503060000020004" pitchFamily="2" charset="-18"/>
              </a:rPr>
            </a:br>
            <a:r>
              <a:rPr lang="pl-PL" sz="2200" dirty="0" smtClean="0">
                <a:solidFill>
                  <a:schemeClr val="tx2">
                    <a:lumMod val="75000"/>
                  </a:schemeClr>
                </a:solidFill>
                <a:latin typeface="Gentium Book Basic" panose="02000503060000020004" pitchFamily="2" charset="-18"/>
              </a:rPr>
              <a:t>Patronat honorowy Małżonki Prezydenta RP Anny Komorowskiej</a:t>
            </a:r>
            <a:br>
              <a:rPr lang="pl-PL" sz="2200" dirty="0" smtClean="0">
                <a:solidFill>
                  <a:schemeClr val="tx2">
                    <a:lumMod val="75000"/>
                  </a:schemeClr>
                </a:solidFill>
                <a:latin typeface="Gentium Book Basic" panose="02000503060000020004" pitchFamily="2" charset="-18"/>
              </a:rPr>
            </a:br>
            <a:r>
              <a:rPr lang="pl-PL" sz="2200" dirty="0" smtClean="0">
                <a:solidFill>
                  <a:schemeClr val="tx2">
                    <a:lumMod val="75000"/>
                  </a:schemeClr>
                </a:solidFill>
                <a:latin typeface="Gentium Book Basic" panose="02000503060000020004" pitchFamily="2" charset="-18"/>
              </a:rPr>
              <a:t/>
            </a:r>
            <a:br>
              <a:rPr lang="pl-PL" sz="2200" dirty="0" smtClean="0">
                <a:solidFill>
                  <a:schemeClr val="tx2">
                    <a:lumMod val="75000"/>
                  </a:schemeClr>
                </a:solidFill>
                <a:latin typeface="Gentium Book Basic" panose="02000503060000020004" pitchFamily="2" charset="-18"/>
              </a:rPr>
            </a:br>
            <a:r>
              <a:rPr lang="pl-PL" sz="2200" dirty="0" smtClean="0">
                <a:solidFill>
                  <a:schemeClr val="tx2">
                    <a:lumMod val="75000"/>
                  </a:schemeClr>
                </a:solidFill>
                <a:latin typeface="Gentium Book Basic" panose="02000503060000020004" pitchFamily="2" charset="-18"/>
              </a:rPr>
              <a:t>w Europejskim </a:t>
            </a:r>
            <a:r>
              <a:rPr lang="pl-PL" sz="2200" dirty="0" smtClean="0">
                <a:solidFill>
                  <a:schemeClr val="tx2">
                    <a:lumMod val="75000"/>
                  </a:schemeClr>
                </a:solidFill>
                <a:latin typeface="Gentium Book Basic" panose="02000503060000020004" pitchFamily="2" charset="-18"/>
              </a:rPr>
              <a:t>Centrum Solidarności w Gdańsku</a:t>
            </a:r>
            <a:endParaRPr lang="pl-PL" sz="2200" dirty="0">
              <a:solidFill>
                <a:schemeClr val="tx2">
                  <a:lumMod val="75000"/>
                </a:schemeClr>
              </a:solidFill>
              <a:latin typeface="Gentium Book Basic" panose="02000503060000020004" pitchFamily="2" charset="-18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661" y="4662730"/>
            <a:ext cx="2363351" cy="1574582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1669" y="5047120"/>
            <a:ext cx="2421351" cy="1613225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822" y="5076809"/>
            <a:ext cx="2325182" cy="1549152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830" y="620688"/>
            <a:ext cx="3350466" cy="2232248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925" y="632418"/>
            <a:ext cx="3348467" cy="2230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257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3568" y="2348880"/>
            <a:ext cx="8183562" cy="1050925"/>
          </a:xfrm>
        </p:spPr>
        <p:txBody>
          <a:bodyPr>
            <a:normAutofit fontScale="90000"/>
          </a:bodyPr>
          <a:lstStyle/>
          <a:p>
            <a:r>
              <a:rPr lang="pl-PL" b="0" dirty="0" smtClean="0">
                <a:solidFill>
                  <a:schemeClr val="bg2">
                    <a:lumMod val="50000"/>
                  </a:schemeClr>
                </a:solidFill>
                <a:effectLst/>
                <a:latin typeface="Gentium Book Basic" panose="02000503060000020004" pitchFamily="2" charset="-18"/>
              </a:rPr>
              <a:t>Dotychczasowa realizacja i zasięg Programu „Zrozumieć Autyzm”                          w województwie kujawsko-pomorskim</a:t>
            </a:r>
            <a:endParaRPr lang="pl-PL" b="0" dirty="0">
              <a:solidFill>
                <a:schemeClr val="bg2">
                  <a:lumMod val="50000"/>
                </a:schemeClr>
              </a:solidFill>
              <a:effectLst/>
              <a:latin typeface="Gentium Book Basic" panose="02000503060000020004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42014946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ytuł 1"/>
          <p:cNvSpPr>
            <a:spLocks noGrp="1"/>
          </p:cNvSpPr>
          <p:nvPr>
            <p:ph type="title"/>
          </p:nvPr>
        </p:nvSpPr>
        <p:spPr bwMode="auto">
          <a:xfrm>
            <a:off x="4644008" y="3933056"/>
            <a:ext cx="4242085" cy="136204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/>
            <a:r>
              <a:rPr lang="pl-PL" altLang="pl-PL" sz="2400" b="1" dirty="0">
                <a:solidFill>
                  <a:schemeClr val="tx2">
                    <a:lumMod val="75000"/>
                  </a:schemeClr>
                </a:solidFill>
                <a:effectLst/>
                <a:latin typeface="Gentium Book Basic" panose="02000503060000020004" pitchFamily="2" charset="-18"/>
                <a:cs typeface="Arial" panose="020B0604020202020204" pitchFamily="34" charset="0"/>
              </a:rPr>
              <a:t>Podpisanie listu </a:t>
            </a:r>
            <a:r>
              <a:rPr lang="pl-PL" altLang="pl-PL" sz="24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Gentium Book Basic" panose="02000503060000020004" pitchFamily="2" charset="-18"/>
                <a:cs typeface="Arial" panose="020B0604020202020204" pitchFamily="34" charset="0"/>
              </a:rPr>
              <a:t>intencyjnego </a:t>
            </a:r>
            <a:br>
              <a:rPr lang="pl-PL" altLang="pl-PL" sz="24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Gentium Book Basic" panose="02000503060000020004" pitchFamily="2" charset="-18"/>
                <a:cs typeface="Arial" panose="020B0604020202020204" pitchFamily="34" charset="0"/>
              </a:rPr>
            </a:br>
            <a:r>
              <a:rPr lang="pl-PL" altLang="pl-PL" sz="24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Gentium Book Basic" panose="02000503060000020004" pitchFamily="2" charset="-18"/>
                <a:cs typeface="Arial" panose="020B0604020202020204" pitchFamily="34" charset="0"/>
              </a:rPr>
              <a:t>Toruń</a:t>
            </a:r>
            <a:r>
              <a:rPr lang="pl-PL" altLang="pl-PL" sz="2400" b="1" dirty="0">
                <a:solidFill>
                  <a:schemeClr val="tx2">
                    <a:lumMod val="75000"/>
                  </a:schemeClr>
                </a:solidFill>
                <a:effectLst/>
                <a:latin typeface="Gentium Book Basic" panose="02000503060000020004" pitchFamily="2" charset="-18"/>
                <a:cs typeface="Arial" panose="020B0604020202020204" pitchFamily="34" charset="0"/>
              </a:rPr>
              <a:t>, 5 listopada 2013 r.</a:t>
            </a:r>
            <a:endParaRPr lang="pl-PL" altLang="pl-PL" sz="2400" b="1" dirty="0" smtClean="0">
              <a:solidFill>
                <a:schemeClr val="tx2">
                  <a:lumMod val="75000"/>
                </a:schemeClr>
              </a:solidFill>
              <a:effectLst/>
              <a:latin typeface="Gentium Book Basic" panose="02000503060000020004" pitchFamily="2" charset="-18"/>
              <a:cs typeface="Arial" panose="020B0604020202020204" pitchFamily="34" charset="0"/>
            </a:endParaRPr>
          </a:p>
        </p:txBody>
      </p:sp>
      <p:pic>
        <p:nvPicPr>
          <p:cNvPr id="33795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8024" y="823610"/>
            <a:ext cx="3672210" cy="2404339"/>
          </a:xfrm>
        </p:spPr>
      </p:pic>
      <p:sp>
        <p:nvSpPr>
          <p:cNvPr id="2" name="Prostokąt 1"/>
          <p:cNvSpPr/>
          <p:nvPr/>
        </p:nvSpPr>
        <p:spPr>
          <a:xfrm>
            <a:off x="683568" y="1218717"/>
            <a:ext cx="37580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pl-PL" altLang="pl-PL" sz="2400" b="1" dirty="0" smtClean="0">
                <a:solidFill>
                  <a:schemeClr val="tx2">
                    <a:lumMod val="75000"/>
                  </a:schemeClr>
                </a:solidFill>
                <a:latin typeface="Gentium Book Basic" panose="02000503060000020004" pitchFamily="2" charset="-18"/>
                <a:cs typeface="Arial" panose="020B0604020202020204" pitchFamily="34" charset="0"/>
              </a:rPr>
              <a:t>Konferencja wojewódzka </a:t>
            </a:r>
            <a:r>
              <a:rPr lang="pl-PL" altLang="pl-PL" sz="2400" b="1" dirty="0">
                <a:solidFill>
                  <a:schemeClr val="tx2">
                    <a:lumMod val="75000"/>
                  </a:schemeClr>
                </a:solidFill>
                <a:latin typeface="Gentium Book Basic" panose="02000503060000020004" pitchFamily="2" charset="-18"/>
                <a:cs typeface="Arial" panose="020B0604020202020204" pitchFamily="34" charset="0"/>
              </a:rPr>
              <a:t>w </a:t>
            </a:r>
            <a:r>
              <a:rPr lang="pl-PL" altLang="pl-PL" sz="2400" b="1" dirty="0" smtClean="0">
                <a:solidFill>
                  <a:schemeClr val="tx2">
                    <a:lumMod val="75000"/>
                  </a:schemeClr>
                </a:solidFill>
                <a:latin typeface="Gentium Book Basic" panose="02000503060000020004" pitchFamily="2" charset="-18"/>
                <a:cs typeface="Arial" panose="020B0604020202020204" pitchFamily="34" charset="0"/>
              </a:rPr>
              <a:t>Toruniu</a:t>
            </a:r>
            <a:r>
              <a:rPr lang="pl-PL" altLang="pl-PL" sz="2400" dirty="0" smtClean="0">
                <a:solidFill>
                  <a:schemeClr val="tx2">
                    <a:lumMod val="75000"/>
                  </a:schemeClr>
                </a:solidFill>
                <a:latin typeface="Gentium Book Basic" panose="02000503060000020004" pitchFamily="2" charset="-18"/>
                <a:cs typeface="Arial" panose="020B0604020202020204" pitchFamily="34" charset="0"/>
              </a:rPr>
              <a:t> </a:t>
            </a:r>
            <a:r>
              <a:rPr lang="pl-PL" altLang="pl-PL" sz="2400" dirty="0">
                <a:solidFill>
                  <a:schemeClr val="tx2">
                    <a:lumMod val="75000"/>
                  </a:schemeClr>
                </a:solidFill>
                <a:latin typeface="Gentium Book Basic" panose="02000503060000020004" pitchFamily="2" charset="-18"/>
                <a:cs typeface="Arial" panose="020B0604020202020204" pitchFamily="34" charset="0"/>
              </a:rPr>
              <a:t/>
            </a:r>
            <a:br>
              <a:rPr lang="pl-PL" altLang="pl-PL" sz="2400" dirty="0">
                <a:solidFill>
                  <a:schemeClr val="tx2">
                    <a:lumMod val="75000"/>
                  </a:schemeClr>
                </a:solidFill>
                <a:latin typeface="Gentium Book Basic" panose="02000503060000020004" pitchFamily="2" charset="-18"/>
                <a:cs typeface="Arial" panose="020B0604020202020204" pitchFamily="34" charset="0"/>
              </a:rPr>
            </a:br>
            <a:r>
              <a:rPr lang="pl-PL" altLang="pl-PL" sz="2400" b="1" dirty="0">
                <a:solidFill>
                  <a:schemeClr val="tx2">
                    <a:lumMod val="75000"/>
                  </a:schemeClr>
                </a:solidFill>
                <a:latin typeface="Gentium Book Basic" panose="02000503060000020004" pitchFamily="2" charset="-18"/>
                <a:cs typeface="Arial" panose="020B0604020202020204" pitchFamily="34" charset="0"/>
              </a:rPr>
              <a:t>125 uczestników</a:t>
            </a:r>
          </a:p>
        </p:txBody>
      </p:sp>
      <p:pic>
        <p:nvPicPr>
          <p:cNvPr id="5" name="Symbol zastępczy zawartości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59" y="3241945"/>
            <a:ext cx="3672210" cy="2446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545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611560" y="293902"/>
            <a:ext cx="8183562" cy="1738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pl-PL" sz="2400" b="1" dirty="0">
                <a:solidFill>
                  <a:schemeClr val="tx2">
                    <a:lumMod val="75000"/>
                  </a:schemeClr>
                </a:solidFill>
                <a:effectLst/>
                <a:latin typeface="Gentium Book Basic" panose="02000503060000020004" pitchFamily="2" charset="-18"/>
                <a:cs typeface="Times New Roman" panose="02020603050405020304" pitchFamily="18" charset="0"/>
              </a:rPr>
              <a:t>ZROZUMIEĆ AUTYZM </a:t>
            </a:r>
          </a:p>
          <a:p>
            <a:pPr marL="0" indent="0" algn="ctr">
              <a:buNone/>
            </a:pPr>
            <a:r>
              <a:rPr lang="pl-PL" sz="2400" b="1" dirty="0">
                <a:solidFill>
                  <a:schemeClr val="tx2">
                    <a:lumMod val="75000"/>
                  </a:schemeClr>
                </a:solidFill>
                <a:effectLst/>
                <a:latin typeface="Gentium Book Basic" panose="02000503060000020004" pitchFamily="2" charset="-18"/>
                <a:cs typeface="Times New Roman" panose="02020603050405020304" pitchFamily="18" charset="0"/>
              </a:rPr>
              <a:t>w </a:t>
            </a:r>
            <a:r>
              <a:rPr lang="pl-PL" sz="24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Gentium Book Basic" panose="02000503060000020004" pitchFamily="2" charset="-18"/>
                <a:cs typeface="Times New Roman" panose="02020603050405020304" pitchFamily="18" charset="0"/>
              </a:rPr>
              <a:t>woj</a:t>
            </a:r>
            <a:r>
              <a:rPr lang="pl-PL" sz="2400" b="1" dirty="0" smtClean="0">
                <a:solidFill>
                  <a:schemeClr val="tx2">
                    <a:lumMod val="75000"/>
                  </a:schemeClr>
                </a:solidFill>
                <a:latin typeface="Gentium Book Basic" panose="02000503060000020004" pitchFamily="2" charset="-18"/>
                <a:cs typeface="Times New Roman" panose="02020603050405020304" pitchFamily="18" charset="0"/>
              </a:rPr>
              <a:t>ewództwie</a:t>
            </a:r>
            <a:r>
              <a:rPr lang="pl-PL" sz="24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Gentium Book Basic" panose="02000503060000020004" pitchFamily="2" charset="-18"/>
                <a:cs typeface="Times New Roman" panose="02020603050405020304" pitchFamily="18" charset="0"/>
              </a:rPr>
              <a:t> </a:t>
            </a:r>
            <a:r>
              <a:rPr lang="pl-PL" sz="2400" b="1" dirty="0" smtClean="0">
                <a:solidFill>
                  <a:schemeClr val="tx2">
                    <a:lumMod val="75000"/>
                  </a:schemeClr>
                </a:solidFill>
                <a:latin typeface="Gentium Book Basic" panose="02000503060000020004" pitchFamily="2" charset="-18"/>
                <a:cs typeface="Times New Roman" panose="02020603050405020304" pitchFamily="18" charset="0"/>
              </a:rPr>
              <a:t>k</a:t>
            </a:r>
            <a:r>
              <a:rPr lang="pl-PL" sz="24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Gentium Book Basic" panose="02000503060000020004" pitchFamily="2" charset="-18"/>
                <a:cs typeface="Times New Roman" panose="02020603050405020304" pitchFamily="18" charset="0"/>
              </a:rPr>
              <a:t>ujawsko-pomorskim</a:t>
            </a:r>
            <a:r>
              <a:rPr lang="pl-PL" sz="2800" b="1" dirty="0" smtClean="0">
                <a:solidFill>
                  <a:schemeClr val="tx1"/>
                </a:solidFill>
                <a:effectLst/>
              </a:rPr>
              <a:t/>
            </a:r>
            <a:br>
              <a:rPr lang="pl-PL" sz="2800" b="1" dirty="0" smtClean="0">
                <a:solidFill>
                  <a:schemeClr val="tx1"/>
                </a:solidFill>
                <a:effectLst/>
              </a:rPr>
            </a:br>
            <a:r>
              <a:rPr lang="pl-PL" sz="2800" b="1" dirty="0" smtClean="0">
                <a:solidFill>
                  <a:schemeClr val="tx1"/>
                </a:solidFill>
                <a:effectLst/>
              </a:rPr>
              <a:t/>
            </a:r>
            <a:br>
              <a:rPr lang="pl-PL" sz="2800" b="1" dirty="0" smtClean="0">
                <a:solidFill>
                  <a:schemeClr val="tx1"/>
                </a:solidFill>
                <a:effectLst/>
              </a:rPr>
            </a:br>
            <a:r>
              <a:rPr lang="pl-PL" sz="2800" b="1" dirty="0" smtClean="0">
                <a:solidFill>
                  <a:schemeClr val="tx1"/>
                </a:solidFill>
                <a:effectLst/>
              </a:rPr>
              <a:t>                                            </a:t>
            </a:r>
            <a:endParaRPr lang="pl-PL" sz="2800" b="1" dirty="0">
              <a:solidFill>
                <a:schemeClr val="tx1"/>
              </a:solidFill>
              <a:effectLst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97" y="1468916"/>
            <a:ext cx="3197047" cy="1023979"/>
          </a:xfrm>
          <a:prstGeom prst="rect">
            <a:avLst/>
          </a:prstGeom>
        </p:spPr>
      </p:pic>
      <p:pic>
        <p:nvPicPr>
          <p:cNvPr id="6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943291"/>
            <a:ext cx="1368152" cy="494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943291"/>
            <a:ext cx="2170185" cy="328536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468916"/>
            <a:ext cx="3899081" cy="3474375"/>
          </a:xfrm>
          <a:prstGeom prst="rect">
            <a:avLst/>
          </a:prstGeom>
        </p:spPr>
      </p:pic>
      <p:pic>
        <p:nvPicPr>
          <p:cNvPr id="8" name="Picture 2" descr="C:\Users\SPOA2\Documents\zdjęcia\2014\14_Ostróda_Toruń\album\medium\IMG_8506-02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97" y="2492895"/>
            <a:ext cx="3211554" cy="2450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Łącznik prosty ze strzałką 8"/>
          <p:cNvCxnSpPr/>
          <p:nvPr/>
        </p:nvCxnSpPr>
        <p:spPr>
          <a:xfrm flipH="1">
            <a:off x="2627784" y="3212976"/>
            <a:ext cx="2160240" cy="28083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ole tekstowe 9"/>
          <p:cNvSpPr txBox="1"/>
          <p:nvPr/>
        </p:nvSpPr>
        <p:spPr>
          <a:xfrm>
            <a:off x="971600" y="5943914"/>
            <a:ext cx="4871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chemeClr val="tx2">
                    <a:lumMod val="75000"/>
                  </a:schemeClr>
                </a:solidFill>
              </a:rPr>
              <a:t>16 czerwca 2016 r. Nakło n. Notecią</a:t>
            </a:r>
            <a:endParaRPr lang="pl-PL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7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POA2\Desktop\KALENDARIUM\album\medium\DSC04972-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27049"/>
            <a:ext cx="7943944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539552" y="530352"/>
            <a:ext cx="7943944" cy="138648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pl-PL" sz="5800" b="1" dirty="0" smtClean="0">
                <a:solidFill>
                  <a:schemeClr val="bg1"/>
                </a:solidFill>
              </a:rPr>
              <a:t>9</a:t>
            </a:r>
            <a:r>
              <a:rPr lang="pl-PL" sz="5800" b="1" dirty="0" smtClean="0">
                <a:solidFill>
                  <a:schemeClr val="bg1"/>
                </a:solidFill>
              </a:rPr>
              <a:t> </a:t>
            </a:r>
            <a:r>
              <a:rPr lang="pl-PL" sz="5800" b="1" dirty="0">
                <a:solidFill>
                  <a:schemeClr val="bg1"/>
                </a:solidFill>
              </a:rPr>
              <a:t>k</a:t>
            </a:r>
            <a:r>
              <a:rPr lang="pl-PL" sz="5800" b="1" dirty="0" smtClean="0">
                <a:solidFill>
                  <a:schemeClr val="bg1"/>
                </a:solidFill>
              </a:rPr>
              <a:t>onferencji </a:t>
            </a:r>
            <a:r>
              <a:rPr lang="pl-PL" sz="5800" b="1" dirty="0" smtClean="0">
                <a:solidFill>
                  <a:schemeClr val="bg1"/>
                </a:solidFill>
              </a:rPr>
              <a:t>powiatowych </a:t>
            </a:r>
            <a:r>
              <a:rPr lang="pl-PL" sz="3300" dirty="0" smtClean="0">
                <a:solidFill>
                  <a:schemeClr val="bg1"/>
                </a:solidFill>
              </a:rPr>
              <a:t> </a:t>
            </a:r>
            <a:br>
              <a:rPr lang="pl-PL" sz="3300" dirty="0" smtClean="0">
                <a:solidFill>
                  <a:schemeClr val="bg1"/>
                </a:solidFill>
              </a:rPr>
            </a:br>
            <a:r>
              <a:rPr lang="pl-PL" sz="5800" b="1" dirty="0" smtClean="0">
                <a:solidFill>
                  <a:schemeClr val="bg1"/>
                </a:solidFill>
              </a:rPr>
              <a:t>769</a:t>
            </a:r>
            <a:r>
              <a:rPr lang="pl-PL" sz="5800" b="1" dirty="0" smtClean="0">
                <a:solidFill>
                  <a:schemeClr val="bg1"/>
                </a:solidFill>
              </a:rPr>
              <a:t> </a:t>
            </a:r>
            <a:r>
              <a:rPr lang="pl-PL" sz="5800" b="1" dirty="0" smtClean="0">
                <a:solidFill>
                  <a:schemeClr val="bg1"/>
                </a:solidFill>
              </a:rPr>
              <a:t>uczestników </a:t>
            </a:r>
            <a:r>
              <a:rPr lang="pl-PL" dirty="0" smtClean="0">
                <a:solidFill>
                  <a:schemeClr val="bg1"/>
                </a:solidFill>
              </a:rPr>
              <a:t/>
            </a:r>
            <a:br>
              <a:rPr lang="pl-PL" dirty="0" smtClean="0">
                <a:solidFill>
                  <a:schemeClr val="bg1"/>
                </a:solidFill>
              </a:rPr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 </a:t>
            </a:r>
          </a:p>
          <a:p>
            <a:pPr marL="0" indent="0" algn="ctr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224690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548680"/>
            <a:ext cx="8183880" cy="5490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Gentium Book Basic" panose="02000503060000020004" pitchFamily="2" charset="-18"/>
                <a:cs typeface="Arial" panose="020B0604020202020204" pitchFamily="34" charset="0"/>
              </a:rPr>
              <a:t>       </a:t>
            </a:r>
            <a:r>
              <a:rPr lang="pl-PL" sz="2400" dirty="0" smtClean="0">
                <a:solidFill>
                  <a:schemeClr val="tx2">
                    <a:lumMod val="75000"/>
                  </a:schemeClr>
                </a:solidFill>
                <a:latin typeface="Gentium Book Basic" panose="02000503060000020004" pitchFamily="2" charset="-18"/>
                <a:cs typeface="Arial" panose="020B0604020202020204" pitchFamily="34" charset="0"/>
              </a:rPr>
              <a:t>Podczas konferencji powiatowych mówimy o</a:t>
            </a:r>
            <a:r>
              <a:rPr lang="pl-PL" sz="2400" dirty="0" smtClean="0">
                <a:solidFill>
                  <a:schemeClr val="tx2">
                    <a:lumMod val="75000"/>
                  </a:schemeClr>
                </a:solidFill>
                <a:latin typeface="Gentium Book Basic" panose="02000503060000020004" pitchFamily="2" charset="-18"/>
                <a:cs typeface="Arial" panose="020B0604020202020204" pitchFamily="34" charset="0"/>
              </a:rPr>
              <a:t>:</a:t>
            </a:r>
            <a:endParaRPr lang="pl-PL" sz="2400" dirty="0">
              <a:solidFill>
                <a:schemeClr val="tx2">
                  <a:lumMod val="75000"/>
                </a:schemeClr>
              </a:solidFill>
              <a:latin typeface="Gentium Book Basic" panose="02000503060000020004" pitchFamily="2" charset="-18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pl-PL" sz="2400" b="1" dirty="0">
                <a:solidFill>
                  <a:schemeClr val="tx2">
                    <a:lumMod val="75000"/>
                  </a:schemeClr>
                </a:solidFill>
                <a:latin typeface="Gentium Book Basic" panose="02000503060000020004" pitchFamily="2" charset="-18"/>
                <a:cs typeface="Arial" panose="020B0604020202020204" pitchFamily="34" charset="0"/>
              </a:rPr>
              <a:t>sytuacji</a:t>
            </a:r>
            <a:r>
              <a:rPr lang="pl-PL" sz="2400" dirty="0">
                <a:solidFill>
                  <a:schemeClr val="tx2">
                    <a:lumMod val="75000"/>
                  </a:schemeClr>
                </a:solidFill>
                <a:latin typeface="Gentium Book Basic" panose="02000503060000020004" pitchFamily="2" charset="-18"/>
                <a:cs typeface="Arial" panose="020B0604020202020204" pitchFamily="34" charset="0"/>
              </a:rPr>
              <a:t> osób z autyzmem i ich </a:t>
            </a:r>
            <a:r>
              <a:rPr lang="pl-PL" sz="2400" dirty="0" smtClean="0">
                <a:solidFill>
                  <a:schemeClr val="tx2">
                    <a:lumMod val="75000"/>
                  </a:schemeClr>
                </a:solidFill>
                <a:latin typeface="Gentium Book Basic" panose="02000503060000020004" pitchFamily="2" charset="-18"/>
                <a:cs typeface="Arial" panose="020B0604020202020204" pitchFamily="34" charset="0"/>
              </a:rPr>
              <a:t>rodzin od wczesnego dzieciństwa po wiek dojrzały, </a:t>
            </a:r>
            <a:endParaRPr lang="pl-PL" sz="2400" dirty="0">
              <a:solidFill>
                <a:schemeClr val="tx2">
                  <a:lumMod val="75000"/>
                </a:schemeClr>
              </a:solidFill>
              <a:latin typeface="Gentium Book Basic" panose="02000503060000020004" pitchFamily="2" charset="-18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pl-PL" sz="2400" b="1" dirty="0">
                <a:solidFill>
                  <a:schemeClr val="tx2">
                    <a:lumMod val="75000"/>
                  </a:schemeClr>
                </a:solidFill>
                <a:latin typeface="Gentium Book Basic" panose="02000503060000020004" pitchFamily="2" charset="-18"/>
                <a:cs typeface="Arial" panose="020B0604020202020204" pitchFamily="34" charset="0"/>
              </a:rPr>
              <a:t>edukacji</a:t>
            </a:r>
            <a:r>
              <a:rPr lang="pl-PL" sz="2400" dirty="0">
                <a:solidFill>
                  <a:schemeClr val="tx2">
                    <a:lumMod val="75000"/>
                  </a:schemeClr>
                </a:solidFill>
                <a:latin typeface="Gentium Book Basic" panose="02000503060000020004" pitchFamily="2" charset="-18"/>
                <a:cs typeface="Arial" panose="020B0604020202020204" pitchFamily="34" charset="0"/>
              </a:rPr>
              <a:t> osób z </a:t>
            </a:r>
            <a:r>
              <a:rPr lang="pl-PL" sz="2400" dirty="0" smtClean="0">
                <a:solidFill>
                  <a:schemeClr val="tx2">
                    <a:lumMod val="75000"/>
                  </a:schemeClr>
                </a:solidFill>
                <a:latin typeface="Gentium Book Basic" panose="02000503060000020004" pitchFamily="2" charset="-18"/>
                <a:cs typeface="Arial" panose="020B0604020202020204" pitchFamily="34" charset="0"/>
              </a:rPr>
              <a:t>autyzmem,</a:t>
            </a:r>
            <a:endParaRPr lang="pl-PL" sz="2400" dirty="0">
              <a:solidFill>
                <a:schemeClr val="tx2">
                  <a:lumMod val="75000"/>
                </a:schemeClr>
              </a:solidFill>
              <a:latin typeface="Gentium Book Basic" panose="02000503060000020004" pitchFamily="2" charset="-18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pl-PL" sz="2400" b="1" dirty="0" smtClean="0">
                <a:solidFill>
                  <a:schemeClr val="tx2">
                    <a:lumMod val="75000"/>
                  </a:schemeClr>
                </a:solidFill>
                <a:latin typeface="Gentium Book Basic" panose="02000503060000020004" pitchFamily="2" charset="-18"/>
                <a:cs typeface="Arial" panose="020B0604020202020204" pitchFamily="34" charset="0"/>
              </a:rPr>
              <a:t>współpracy</a:t>
            </a:r>
            <a:r>
              <a:rPr lang="pl-PL" sz="2400" dirty="0" smtClean="0">
                <a:solidFill>
                  <a:schemeClr val="tx2">
                    <a:lumMod val="75000"/>
                  </a:schemeClr>
                </a:solidFill>
                <a:latin typeface="Gentium Book Basic" panose="02000503060000020004" pitchFamily="2" charset="-18"/>
                <a:cs typeface="Arial" panose="020B0604020202020204" pitchFamily="34" charset="0"/>
              </a:rPr>
              <a:t> rodzica z nauczycielem, </a:t>
            </a:r>
          </a:p>
          <a:p>
            <a:pPr>
              <a:buFontTx/>
              <a:buChar char="-"/>
            </a:pPr>
            <a:r>
              <a:rPr lang="pl-PL" sz="2400" dirty="0" smtClean="0">
                <a:solidFill>
                  <a:schemeClr val="tx2">
                    <a:lumMod val="75000"/>
                  </a:schemeClr>
                </a:solidFill>
                <a:latin typeface="Gentium Book Basic" panose="02000503060000020004" pitchFamily="2" charset="-18"/>
                <a:cs typeface="Arial" panose="020B0604020202020204" pitchFamily="34" charset="0"/>
              </a:rPr>
              <a:t>konieczności </a:t>
            </a:r>
            <a:r>
              <a:rPr lang="pl-PL" sz="2400" b="1" dirty="0" smtClean="0">
                <a:solidFill>
                  <a:schemeClr val="tx2">
                    <a:lumMod val="75000"/>
                  </a:schemeClr>
                </a:solidFill>
                <a:latin typeface="Gentium Book Basic" panose="02000503060000020004" pitchFamily="2" charset="-18"/>
                <a:cs typeface="Arial" panose="020B0604020202020204" pitchFamily="34" charset="0"/>
              </a:rPr>
              <a:t>wspierania rodziców</a:t>
            </a:r>
            <a:r>
              <a:rPr lang="pl-PL" sz="2400" dirty="0" smtClean="0">
                <a:solidFill>
                  <a:schemeClr val="tx2">
                    <a:lumMod val="75000"/>
                  </a:schemeClr>
                </a:solidFill>
                <a:latin typeface="Gentium Book Basic" panose="02000503060000020004" pitchFamily="2" charset="-18"/>
                <a:cs typeface="Arial" panose="020B0604020202020204" pitchFamily="34" charset="0"/>
              </a:rPr>
              <a:t>, </a:t>
            </a:r>
            <a:endParaRPr lang="pl-PL" sz="2400" dirty="0">
              <a:solidFill>
                <a:schemeClr val="tx2">
                  <a:lumMod val="75000"/>
                </a:schemeClr>
              </a:solidFill>
              <a:latin typeface="Gentium Book Basic" panose="02000503060000020004" pitchFamily="2" charset="-18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pl-PL" sz="2400" dirty="0" smtClean="0">
                <a:solidFill>
                  <a:schemeClr val="tx2">
                    <a:lumMod val="75000"/>
                  </a:schemeClr>
                </a:solidFill>
                <a:latin typeface="Gentium Book Basic" panose="02000503060000020004" pitchFamily="2" charset="-18"/>
                <a:cs typeface="Arial" panose="020B0604020202020204" pitchFamily="34" charset="0"/>
              </a:rPr>
              <a:t>tworzeniu </a:t>
            </a:r>
            <a:r>
              <a:rPr lang="pl-PL" sz="2400" dirty="0">
                <a:solidFill>
                  <a:schemeClr val="tx2">
                    <a:lumMod val="75000"/>
                  </a:schemeClr>
                </a:solidFill>
                <a:latin typeface="Gentium Book Basic" panose="02000503060000020004" pitchFamily="2" charset="-18"/>
                <a:cs typeface="Arial" panose="020B0604020202020204" pitchFamily="34" charset="0"/>
              </a:rPr>
              <a:t>podstaw </a:t>
            </a:r>
            <a:r>
              <a:rPr lang="pl-PL" sz="2400" b="1" dirty="0">
                <a:solidFill>
                  <a:schemeClr val="tx2">
                    <a:lumMod val="75000"/>
                  </a:schemeClr>
                </a:solidFill>
                <a:latin typeface="Gentium Book Basic" panose="02000503060000020004" pitchFamily="2" charset="-18"/>
                <a:cs typeface="Arial" panose="020B0604020202020204" pitchFamily="34" charset="0"/>
              </a:rPr>
              <a:t>systemu </a:t>
            </a:r>
            <a:r>
              <a:rPr lang="pl-PL" sz="2400" b="1" dirty="0" smtClean="0">
                <a:solidFill>
                  <a:schemeClr val="tx2">
                    <a:lumMod val="75000"/>
                  </a:schemeClr>
                </a:solidFill>
                <a:latin typeface="Gentium Book Basic" panose="02000503060000020004" pitchFamily="2" charset="-18"/>
                <a:cs typeface="Arial" panose="020B0604020202020204" pitchFamily="34" charset="0"/>
              </a:rPr>
              <a:t>wsparcia</a:t>
            </a:r>
            <a:r>
              <a:rPr lang="pl-PL" sz="2400" dirty="0" smtClean="0">
                <a:solidFill>
                  <a:schemeClr val="tx2">
                    <a:lumMod val="75000"/>
                  </a:schemeClr>
                </a:solidFill>
                <a:latin typeface="Gentium Book Basic" panose="02000503060000020004" pitchFamily="2" charset="-18"/>
                <a:cs typeface="Arial" panose="020B0604020202020204" pitchFamily="34" charset="0"/>
              </a:rPr>
              <a:t>,</a:t>
            </a:r>
          </a:p>
          <a:p>
            <a:pPr>
              <a:buFontTx/>
              <a:buChar char="-"/>
            </a:pPr>
            <a:r>
              <a:rPr lang="pl-PL" sz="2400" dirty="0">
                <a:solidFill>
                  <a:schemeClr val="tx2">
                    <a:lumMod val="75000"/>
                  </a:schemeClr>
                </a:solidFill>
                <a:latin typeface="Gentium Book Basic" panose="02000503060000020004" pitchFamily="2" charset="-18"/>
                <a:cs typeface="Arial" panose="020B0604020202020204" pitchFamily="34" charset="0"/>
              </a:rPr>
              <a:t>p</a:t>
            </a:r>
            <a:r>
              <a:rPr lang="pl-PL" sz="2400" dirty="0" smtClean="0">
                <a:solidFill>
                  <a:schemeClr val="tx2">
                    <a:lumMod val="75000"/>
                  </a:schemeClr>
                </a:solidFill>
                <a:latin typeface="Gentium Book Basic" panose="02000503060000020004" pitchFamily="2" charset="-18"/>
                <a:cs typeface="Arial" panose="020B0604020202020204" pitchFamily="34" charset="0"/>
              </a:rPr>
              <a:t>owstawaniu stowarzyszeń, grup </a:t>
            </a:r>
            <a:r>
              <a:rPr lang="pl-PL" sz="2400" dirty="0" smtClean="0">
                <a:solidFill>
                  <a:schemeClr val="tx2">
                    <a:lumMod val="75000"/>
                  </a:schemeClr>
                </a:solidFill>
                <a:latin typeface="Gentium Book Basic" panose="02000503060000020004" pitchFamily="2" charset="-18"/>
                <a:cs typeface="Arial" panose="020B0604020202020204" pitchFamily="34" charset="0"/>
              </a:rPr>
              <a:t>wsparcia rodziców </a:t>
            </a:r>
            <a:r>
              <a:rPr lang="pl-PL" sz="2400" dirty="0" smtClean="0">
                <a:solidFill>
                  <a:schemeClr val="tx2">
                    <a:lumMod val="75000"/>
                  </a:schemeClr>
                </a:solidFill>
                <a:latin typeface="Gentium Book Basic" panose="02000503060000020004" pitchFamily="2" charset="-18"/>
                <a:cs typeface="Arial" panose="020B0604020202020204" pitchFamily="34" charset="0"/>
              </a:rPr>
              <a:t/>
            </a:r>
            <a:br>
              <a:rPr lang="pl-PL" sz="2400" dirty="0" smtClean="0">
                <a:solidFill>
                  <a:schemeClr val="tx2">
                    <a:lumMod val="75000"/>
                  </a:schemeClr>
                </a:solidFill>
                <a:latin typeface="Gentium Book Basic" panose="02000503060000020004" pitchFamily="2" charset="-18"/>
                <a:cs typeface="Arial" panose="020B0604020202020204" pitchFamily="34" charset="0"/>
              </a:rPr>
            </a:br>
            <a:r>
              <a:rPr lang="pl-PL" sz="2400" dirty="0" smtClean="0">
                <a:solidFill>
                  <a:schemeClr val="tx2">
                    <a:lumMod val="75000"/>
                  </a:schemeClr>
                </a:solidFill>
                <a:latin typeface="Gentium Book Basic" panose="02000503060000020004" pitchFamily="2" charset="-18"/>
                <a:cs typeface="Arial" panose="020B0604020202020204" pitchFamily="34" charset="0"/>
              </a:rPr>
              <a:t>i </a:t>
            </a:r>
            <a:r>
              <a:rPr lang="pl-PL" sz="2400" dirty="0" smtClean="0">
                <a:solidFill>
                  <a:schemeClr val="tx2">
                    <a:lumMod val="75000"/>
                  </a:schemeClr>
                </a:solidFill>
                <a:latin typeface="Gentium Book Basic" panose="02000503060000020004" pitchFamily="2" charset="-18"/>
                <a:cs typeface="Arial" panose="020B0604020202020204" pitchFamily="34" charset="0"/>
              </a:rPr>
              <a:t>opiekunów </a:t>
            </a:r>
            <a:r>
              <a:rPr lang="pl-PL" sz="2400" dirty="0" smtClean="0">
                <a:solidFill>
                  <a:schemeClr val="tx2">
                    <a:lumMod val="75000"/>
                  </a:schemeClr>
                </a:solidFill>
                <a:latin typeface="Gentium Book Basic" panose="02000503060000020004" pitchFamily="2" charset="-18"/>
                <a:cs typeface="Arial" panose="020B0604020202020204" pitchFamily="34" charset="0"/>
              </a:rPr>
              <a:t>osób </a:t>
            </a:r>
            <a:r>
              <a:rPr lang="pl-PL" sz="2400" dirty="0" smtClean="0">
                <a:solidFill>
                  <a:schemeClr val="tx2">
                    <a:lumMod val="75000"/>
                  </a:schemeClr>
                </a:solidFill>
                <a:latin typeface="Gentium Book Basic" panose="02000503060000020004" pitchFamily="2" charset="-18"/>
                <a:cs typeface="Arial" panose="020B0604020202020204" pitchFamily="34" charset="0"/>
              </a:rPr>
              <a:t>z autyzmem.</a:t>
            </a:r>
            <a:endParaRPr lang="pl-PL" sz="2400" dirty="0">
              <a:solidFill>
                <a:schemeClr val="tx2">
                  <a:lumMod val="75000"/>
                </a:schemeClr>
              </a:solidFill>
              <a:latin typeface="Gentium Book Basic" panose="02000503060000020004" pitchFamily="2" charset="-18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endParaRPr lang="pl-PL" sz="2400" dirty="0">
              <a:solidFill>
                <a:schemeClr val="tx2">
                  <a:lumMod val="75000"/>
                </a:schemeClr>
              </a:solidFill>
              <a:latin typeface="Gentium Book Basic" panose="02000503060000020004" pitchFamily="2" charset="-18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endParaRPr lang="pl-PL" dirty="0">
              <a:solidFill>
                <a:schemeClr val="tx2">
                  <a:lumMod val="75000"/>
                </a:schemeClr>
              </a:solidFill>
              <a:latin typeface="Gentium Book Basic" panose="02000503060000020004" pitchFamily="2" charset="-18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dirty="0">
              <a:solidFill>
                <a:schemeClr val="bg2">
                  <a:lumMod val="25000"/>
                </a:schemeClr>
              </a:solidFill>
              <a:latin typeface="Gentium Book Basic" panose="02000503060000020004" pitchFamily="2" charset="-18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sz="2400" b="1" dirty="0">
              <a:solidFill>
                <a:schemeClr val="bg2">
                  <a:lumMod val="25000"/>
                </a:schemeClr>
              </a:solidFill>
              <a:latin typeface="Gentium Book Basic" panose="02000503060000020004" pitchFamily="2" charset="-18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365104"/>
            <a:ext cx="3240360" cy="2158891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175246"/>
            <a:ext cx="3161816" cy="210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3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31640" y="764704"/>
            <a:ext cx="8183562" cy="1050925"/>
          </a:xfrm>
        </p:spPr>
        <p:txBody>
          <a:bodyPr>
            <a:normAutofit/>
          </a:bodyPr>
          <a:lstStyle/>
          <a:p>
            <a:r>
              <a:rPr lang="pl-PL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 Book Basic" panose="02000503060000020004" pitchFamily="2" charset="-18"/>
              </a:rPr>
              <a:t>KONWENT POWIATÓW 13 MARCA 2015 r.</a:t>
            </a:r>
            <a:endParaRPr lang="pl-PL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ntium Book Basic" panose="02000503060000020004" pitchFamily="2" charset="-18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132856"/>
            <a:ext cx="3600378" cy="2401452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980998"/>
            <a:ext cx="3744416" cy="249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50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0" y="476672"/>
            <a:ext cx="92900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>
                <a:solidFill>
                  <a:schemeClr val="tx2">
                    <a:lumMod val="75000"/>
                  </a:schemeClr>
                </a:solidFill>
                <a:latin typeface="Gentium Book Basic" panose="02000503060000020004" pitchFamily="2" charset="-18"/>
              </a:rPr>
              <a:t>Urząd Wojewódzki w Bydgoszczy, 5 maja 2015 r. </a:t>
            </a:r>
          </a:p>
          <a:p>
            <a:pPr algn="ctr"/>
            <a:r>
              <a:rPr lang="pl-PL" sz="2400" dirty="0" smtClean="0">
                <a:solidFill>
                  <a:schemeClr val="tx2">
                    <a:lumMod val="75000"/>
                  </a:schemeClr>
                </a:solidFill>
                <a:latin typeface="Gentium Book Basic" panose="02000503060000020004" pitchFamily="2" charset="-18"/>
              </a:rPr>
              <a:t>Spotkanie poświęcone </a:t>
            </a:r>
            <a:r>
              <a:rPr lang="pl-PL" sz="2400" b="1" i="1" dirty="0" smtClean="0">
                <a:solidFill>
                  <a:schemeClr val="tx2">
                    <a:lumMod val="75000"/>
                  </a:schemeClr>
                </a:solidFill>
                <a:latin typeface="Gentium Book Basic" panose="02000503060000020004" pitchFamily="2" charset="-18"/>
              </a:rPr>
              <a:t>„Analizie potrzeb osób z autyzmem i ich rodzin </a:t>
            </a:r>
          </a:p>
          <a:p>
            <a:pPr algn="ctr"/>
            <a:r>
              <a:rPr lang="pl-PL" sz="2400" b="1" i="1" dirty="0" smtClean="0">
                <a:solidFill>
                  <a:schemeClr val="tx2">
                    <a:lumMod val="75000"/>
                  </a:schemeClr>
                </a:solidFill>
                <a:latin typeface="Gentium Book Basic" panose="02000503060000020004" pitchFamily="2" charset="-18"/>
              </a:rPr>
              <a:t>w województwie kujawsko-pomorskim”</a:t>
            </a:r>
            <a:r>
              <a:rPr lang="pl-PL" sz="2400" dirty="0" smtClean="0">
                <a:solidFill>
                  <a:schemeClr val="tx2">
                    <a:lumMod val="75000"/>
                  </a:schemeClr>
                </a:solidFill>
                <a:latin typeface="Gentium Book Basic" panose="02000503060000020004" pitchFamily="2" charset="-18"/>
              </a:rPr>
              <a:t>. </a:t>
            </a:r>
          </a:p>
          <a:p>
            <a:pPr algn="ctr"/>
            <a:endParaRPr lang="pl-PL" dirty="0">
              <a:solidFill>
                <a:schemeClr val="tx2">
                  <a:lumMod val="75000"/>
                </a:schemeClr>
              </a:solidFill>
              <a:latin typeface="Gentium Book Basic" panose="02000503060000020004" pitchFamily="2" charset="-18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323528" y="5013176"/>
            <a:ext cx="85006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tx2">
                    <a:lumMod val="50000"/>
                  </a:schemeClr>
                </a:solidFill>
                <a:latin typeface="Gentium Book Basic" panose="02000503060000020004" pitchFamily="2" charset="-18"/>
              </a:rPr>
              <a:t>Ewa Mes – </a:t>
            </a:r>
            <a:r>
              <a:rPr lang="pl-PL" b="1" dirty="0" smtClean="0">
                <a:solidFill>
                  <a:schemeClr val="tx2">
                    <a:lumMod val="50000"/>
                  </a:schemeClr>
                </a:solidFill>
                <a:latin typeface="Gentium Book Basic" panose="02000503060000020004" pitchFamily="2" charset="-18"/>
              </a:rPr>
              <a:t>Wojewoda Kujawsko-Pomorski</a:t>
            </a:r>
          </a:p>
          <a:p>
            <a:r>
              <a:rPr lang="pl-PL" dirty="0" smtClean="0">
                <a:solidFill>
                  <a:schemeClr val="tx2">
                    <a:lumMod val="50000"/>
                  </a:schemeClr>
                </a:solidFill>
                <a:latin typeface="Gentium Book Basic" panose="02000503060000020004" pitchFamily="2" charset="-18"/>
              </a:rPr>
              <a:t>Dorota </a:t>
            </a:r>
            <a:r>
              <a:rPr lang="pl-PL" dirty="0" smtClean="0">
                <a:solidFill>
                  <a:schemeClr val="tx2">
                    <a:lumMod val="50000"/>
                  </a:schemeClr>
                </a:solidFill>
                <a:latin typeface="Gentium Book Basic" panose="02000503060000020004" pitchFamily="2" charset="-18"/>
              </a:rPr>
              <a:t>Hass – </a:t>
            </a:r>
            <a:r>
              <a:rPr lang="pl-PL" b="1" dirty="0" smtClean="0">
                <a:solidFill>
                  <a:schemeClr val="tx2">
                    <a:lumMod val="50000"/>
                  </a:schemeClr>
                </a:solidFill>
                <a:latin typeface="Gentium Book Basic" panose="02000503060000020004" pitchFamily="2" charset="-18"/>
              </a:rPr>
              <a:t>Dyrektor Wydziału Polityki Społecznej</a:t>
            </a:r>
          </a:p>
          <a:p>
            <a:r>
              <a:rPr lang="pl-PL" dirty="0" smtClean="0">
                <a:solidFill>
                  <a:schemeClr val="tx2">
                    <a:lumMod val="50000"/>
                  </a:schemeClr>
                </a:solidFill>
                <a:latin typeface="Gentium Book Basic" panose="02000503060000020004" pitchFamily="2" charset="-18"/>
              </a:rPr>
              <a:t>Jolanta </a:t>
            </a:r>
            <a:r>
              <a:rPr lang="pl-PL" dirty="0" smtClean="0">
                <a:solidFill>
                  <a:schemeClr val="tx2">
                    <a:lumMod val="50000"/>
                  </a:schemeClr>
                </a:solidFill>
                <a:latin typeface="Gentium Book Basic" panose="02000503060000020004" pitchFamily="2" charset="-18"/>
              </a:rPr>
              <a:t>Metkowska – </a:t>
            </a:r>
            <a:r>
              <a:rPr lang="pl-PL" b="1" dirty="0" smtClean="0">
                <a:solidFill>
                  <a:schemeClr val="tx2">
                    <a:lumMod val="50000"/>
                  </a:schemeClr>
                </a:solidFill>
                <a:latin typeface="Gentium Book Basic" panose="02000503060000020004" pitchFamily="2" charset="-18"/>
              </a:rPr>
              <a:t>Kuratorium Oświaty </a:t>
            </a:r>
            <a:r>
              <a:rPr lang="pl-PL" b="1" dirty="0" smtClean="0">
                <a:solidFill>
                  <a:schemeClr val="tx2">
                    <a:lumMod val="50000"/>
                  </a:schemeClr>
                </a:solidFill>
                <a:latin typeface="Gentium Book Basic" panose="02000503060000020004" pitchFamily="2" charset="-18"/>
              </a:rPr>
              <a:t>Dyrektor </a:t>
            </a:r>
            <a:r>
              <a:rPr lang="pl-PL" b="1" dirty="0" smtClean="0">
                <a:solidFill>
                  <a:schemeClr val="tx2">
                    <a:lumMod val="50000"/>
                  </a:schemeClr>
                </a:solidFill>
                <a:latin typeface="Gentium Book Basic" panose="02000503060000020004" pitchFamily="2" charset="-18"/>
              </a:rPr>
              <a:t>Wydziału Rozwoju Edukacji</a:t>
            </a:r>
          </a:p>
          <a:p>
            <a:r>
              <a:rPr lang="pl-PL" dirty="0" smtClean="0">
                <a:solidFill>
                  <a:schemeClr val="tx2">
                    <a:lumMod val="50000"/>
                  </a:schemeClr>
                </a:solidFill>
                <a:latin typeface="Gentium Book Basic" panose="02000503060000020004" pitchFamily="2" charset="-18"/>
              </a:rPr>
              <a:t>Aleksandra </a:t>
            </a:r>
            <a:r>
              <a:rPr lang="pl-PL" dirty="0" smtClean="0">
                <a:solidFill>
                  <a:schemeClr val="tx2">
                    <a:lumMod val="50000"/>
                  </a:schemeClr>
                </a:solidFill>
                <a:latin typeface="Gentium Book Basic" panose="02000503060000020004" pitchFamily="2" charset="-18"/>
              </a:rPr>
              <a:t>Poepalu – </a:t>
            </a:r>
            <a:r>
              <a:rPr lang="pl-PL" b="1" dirty="0" smtClean="0">
                <a:solidFill>
                  <a:schemeClr val="tx2">
                    <a:lumMod val="50000"/>
                  </a:schemeClr>
                </a:solidFill>
                <a:latin typeface="Gentium Book Basic" panose="02000503060000020004" pitchFamily="2" charset="-18"/>
              </a:rPr>
              <a:t>Przewodniczący Wojewódzkiego Zespołu </a:t>
            </a:r>
          </a:p>
          <a:p>
            <a:r>
              <a:rPr lang="pl-PL" b="1" dirty="0" smtClean="0">
                <a:solidFill>
                  <a:schemeClr val="tx2">
                    <a:lumMod val="50000"/>
                  </a:schemeClr>
                </a:solidFill>
                <a:latin typeface="Gentium Book Basic" panose="02000503060000020004" pitchFamily="2" charset="-18"/>
              </a:rPr>
              <a:t>                                    </a:t>
            </a:r>
            <a:r>
              <a:rPr lang="pl-PL" b="1" dirty="0" smtClean="0">
                <a:solidFill>
                  <a:schemeClr val="tx2">
                    <a:lumMod val="50000"/>
                  </a:schemeClr>
                </a:solidFill>
                <a:latin typeface="Gentium Book Basic" panose="02000503060000020004" pitchFamily="2" charset="-18"/>
              </a:rPr>
              <a:t>ds</a:t>
            </a:r>
            <a:r>
              <a:rPr lang="pl-PL" b="1" dirty="0" smtClean="0">
                <a:solidFill>
                  <a:schemeClr val="tx2">
                    <a:lumMod val="50000"/>
                  </a:schemeClr>
                </a:solidFill>
                <a:latin typeface="Gentium Book Basic" panose="02000503060000020004" pitchFamily="2" charset="-18"/>
              </a:rPr>
              <a:t>. Orzekania </a:t>
            </a:r>
            <a:r>
              <a:rPr lang="pl-PL" b="1" dirty="0">
                <a:solidFill>
                  <a:schemeClr val="tx2">
                    <a:lumMod val="50000"/>
                  </a:schemeClr>
                </a:solidFill>
                <a:latin typeface="Gentium Book Basic" panose="02000503060000020004" pitchFamily="2" charset="-18"/>
              </a:rPr>
              <a:t>o Niepełnosprawności </a:t>
            </a:r>
            <a:endParaRPr lang="pl-PL" b="1" dirty="0" smtClean="0">
              <a:solidFill>
                <a:schemeClr val="tx2">
                  <a:lumMod val="50000"/>
                </a:schemeClr>
              </a:solidFill>
              <a:latin typeface="Gentium Book Basic" panose="02000503060000020004" pitchFamily="2" charset="-18"/>
            </a:endParaRPr>
          </a:p>
          <a:p>
            <a:endParaRPr lang="pl-PL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811" y="1677144"/>
            <a:ext cx="5004048" cy="333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1265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/>
          <p:cNvSpPr>
            <a:spLocks noGrp="1"/>
          </p:cNvSpPr>
          <p:nvPr>
            <p:ph type="title"/>
          </p:nvPr>
        </p:nvSpPr>
        <p:spPr>
          <a:xfrm>
            <a:off x="467544" y="3140968"/>
            <a:ext cx="8471594" cy="4651325"/>
          </a:xfrm>
        </p:spPr>
        <p:txBody>
          <a:bodyPr>
            <a:normAutofit fontScale="90000"/>
          </a:bodyPr>
          <a:lstStyle/>
          <a:p>
            <a:r>
              <a:rPr lang="pl-PL" sz="2400" b="1" i="1" dirty="0" smtClean="0">
                <a:solidFill>
                  <a:schemeClr val="tx2">
                    <a:lumMod val="50000"/>
                  </a:schemeClr>
                </a:solidFill>
                <a:latin typeface="Gentium Book Basic" panose="02000503060000020004" pitchFamily="2" charset="-18"/>
              </a:rPr>
              <a:t/>
            </a:r>
            <a:br>
              <a:rPr lang="pl-PL" sz="2400" b="1" i="1" dirty="0" smtClean="0">
                <a:solidFill>
                  <a:schemeClr val="tx2">
                    <a:lumMod val="50000"/>
                  </a:schemeClr>
                </a:solidFill>
                <a:latin typeface="Gentium Book Basic" panose="02000503060000020004" pitchFamily="2" charset="-18"/>
              </a:rPr>
            </a:br>
            <a:r>
              <a:rPr lang="pl-PL" sz="2400" b="1" i="1" dirty="0" smtClean="0">
                <a:solidFill>
                  <a:schemeClr val="tx2">
                    <a:lumMod val="50000"/>
                  </a:schemeClr>
                </a:solidFill>
                <a:latin typeface="Gentium Book Basic" panose="02000503060000020004" pitchFamily="2" charset="-18"/>
              </a:rPr>
              <a:t/>
            </a:r>
            <a:br>
              <a:rPr lang="pl-PL" sz="2400" b="1" i="1" dirty="0" smtClean="0">
                <a:solidFill>
                  <a:schemeClr val="tx2">
                    <a:lumMod val="50000"/>
                  </a:schemeClr>
                </a:solidFill>
                <a:latin typeface="Gentium Book Basic" panose="02000503060000020004" pitchFamily="2" charset="-18"/>
              </a:rPr>
            </a:br>
            <a:r>
              <a:rPr lang="pl-PL" sz="2400" b="1" dirty="0">
                <a:solidFill>
                  <a:schemeClr val="tx2">
                    <a:lumMod val="50000"/>
                  </a:schemeClr>
                </a:solidFill>
                <a:latin typeface="Gentium Book Basic" panose="02000503060000020004" pitchFamily="2" charset="-18"/>
              </a:rPr>
              <a:t/>
            </a:r>
            <a:br>
              <a:rPr lang="pl-PL" sz="2400" b="1" dirty="0">
                <a:solidFill>
                  <a:schemeClr val="tx2">
                    <a:lumMod val="50000"/>
                  </a:schemeClr>
                </a:solidFill>
                <a:latin typeface="Gentium Book Basic" panose="02000503060000020004" pitchFamily="2" charset="-18"/>
              </a:rPr>
            </a:br>
            <a:r>
              <a:rPr lang="pl-PL" sz="2400" b="1" dirty="0">
                <a:solidFill>
                  <a:schemeClr val="tx2">
                    <a:lumMod val="50000"/>
                  </a:schemeClr>
                </a:solidFill>
                <a:latin typeface="Gentium Book Basic" panose="02000503060000020004" pitchFamily="2" charset="-18"/>
              </a:rPr>
              <a:t>Marek </a:t>
            </a:r>
            <a:r>
              <a:rPr lang="pl-PL" sz="2400" b="1" dirty="0" smtClean="0">
                <a:solidFill>
                  <a:schemeClr val="tx2">
                    <a:lumMod val="50000"/>
                  </a:schemeClr>
                </a:solidFill>
                <a:latin typeface="Gentium Book Basic" panose="02000503060000020004" pitchFamily="2" charset="-18"/>
              </a:rPr>
              <a:t>Witkowski - Przewodniczący Komisji</a:t>
            </a:r>
            <a:r>
              <a:rPr lang="pl-PL" sz="2400" b="1" dirty="0">
                <a:solidFill>
                  <a:schemeClr val="tx2">
                    <a:lumMod val="50000"/>
                  </a:schemeClr>
                </a:solidFill>
                <a:latin typeface="Gentium Book Basic" panose="02000503060000020004" pitchFamily="2" charset="-18"/>
              </a:rPr>
              <a:t/>
            </a:r>
            <a:br>
              <a:rPr lang="pl-PL" sz="2400" b="1" dirty="0">
                <a:solidFill>
                  <a:schemeClr val="tx2">
                    <a:lumMod val="50000"/>
                  </a:schemeClr>
                </a:solidFill>
                <a:latin typeface="Gentium Book Basic" panose="02000503060000020004" pitchFamily="2" charset="-18"/>
              </a:rPr>
            </a:br>
            <a:r>
              <a:rPr lang="pl-PL" sz="2400" b="1" dirty="0" smtClean="0">
                <a:solidFill>
                  <a:schemeClr val="tx2">
                    <a:lumMod val="50000"/>
                  </a:schemeClr>
                </a:solidFill>
                <a:latin typeface="Gentium Book Basic" panose="02000503060000020004" pitchFamily="2" charset="-18"/>
              </a:rPr>
              <a:t/>
            </a:r>
            <a:br>
              <a:rPr lang="pl-PL" sz="2400" b="1" dirty="0" smtClean="0">
                <a:solidFill>
                  <a:schemeClr val="tx2">
                    <a:lumMod val="50000"/>
                  </a:schemeClr>
                </a:solidFill>
                <a:latin typeface="Gentium Book Basic" panose="02000503060000020004" pitchFamily="2" charset="-18"/>
              </a:rPr>
            </a:br>
            <a:r>
              <a:rPr lang="pl-PL" sz="2400" dirty="0" smtClean="0">
                <a:solidFill>
                  <a:schemeClr val="tx2">
                    <a:lumMod val="50000"/>
                  </a:schemeClr>
                </a:solidFill>
                <a:latin typeface="Gentium Book Basic" panose="02000503060000020004" pitchFamily="2" charset="-18"/>
              </a:rPr>
              <a:t>Posiedzenie Komisji dotyczyło: </a:t>
            </a:r>
            <a:r>
              <a:rPr lang="pl-PL" sz="2400" b="1" dirty="0">
                <a:solidFill>
                  <a:schemeClr val="tx2">
                    <a:lumMod val="50000"/>
                  </a:schemeClr>
                </a:solidFill>
                <a:latin typeface="Gentium Book Basic" panose="02000503060000020004" pitchFamily="2" charset="-18"/>
              </a:rPr>
              <a:t/>
            </a:r>
            <a:br>
              <a:rPr lang="pl-PL" sz="2400" b="1" dirty="0">
                <a:solidFill>
                  <a:schemeClr val="tx2">
                    <a:lumMod val="50000"/>
                  </a:schemeClr>
                </a:solidFill>
                <a:latin typeface="Gentium Book Basic" panose="02000503060000020004" pitchFamily="2" charset="-18"/>
              </a:rPr>
            </a:br>
            <a:r>
              <a:rPr lang="pl-PL" sz="2400" b="1" dirty="0" smtClean="0">
                <a:solidFill>
                  <a:schemeClr val="tx2">
                    <a:lumMod val="50000"/>
                  </a:schemeClr>
                </a:solidFill>
                <a:latin typeface="Gentium Book Basic" panose="02000503060000020004" pitchFamily="2" charset="-18"/>
              </a:rPr>
              <a:t>„</a:t>
            </a:r>
            <a:r>
              <a:rPr lang="pl-PL" sz="2400" b="1" i="1" dirty="0" smtClean="0">
                <a:solidFill>
                  <a:schemeClr val="tx2">
                    <a:lumMod val="50000"/>
                  </a:schemeClr>
                </a:solidFill>
                <a:latin typeface="Gentium Book Basic" panose="02000503060000020004" pitchFamily="2" charset="-18"/>
              </a:rPr>
              <a:t>Analizy </a:t>
            </a:r>
            <a:r>
              <a:rPr lang="pl-PL" sz="2400" b="1" i="1" dirty="0">
                <a:solidFill>
                  <a:schemeClr val="tx2">
                    <a:lumMod val="50000"/>
                  </a:schemeClr>
                </a:solidFill>
                <a:latin typeface="Gentium Book Basic" panose="02000503060000020004" pitchFamily="2" charset="-18"/>
              </a:rPr>
              <a:t>potrzeb osób z autyzmem oraz instytucji, które się nimi </a:t>
            </a:r>
            <a:r>
              <a:rPr lang="pl-PL" sz="2400" b="1" i="1" dirty="0" smtClean="0">
                <a:solidFill>
                  <a:schemeClr val="tx2">
                    <a:lumMod val="50000"/>
                  </a:schemeClr>
                </a:solidFill>
                <a:latin typeface="Gentium Book Basic" panose="02000503060000020004" pitchFamily="2" charset="-18"/>
              </a:rPr>
              <a:t>zajmują”.</a:t>
            </a:r>
            <a:br>
              <a:rPr lang="pl-PL" sz="2400" b="1" i="1" dirty="0" smtClean="0">
                <a:solidFill>
                  <a:schemeClr val="tx2">
                    <a:lumMod val="50000"/>
                  </a:schemeClr>
                </a:solidFill>
                <a:latin typeface="Gentium Book Basic" panose="02000503060000020004" pitchFamily="2" charset="-18"/>
              </a:rPr>
            </a:br>
            <a:r>
              <a:rPr lang="pl-PL" sz="2400" b="1" i="1" dirty="0">
                <a:solidFill>
                  <a:schemeClr val="tx2">
                    <a:lumMod val="50000"/>
                  </a:schemeClr>
                </a:solidFill>
                <a:latin typeface="Gentium Book Basic" panose="02000503060000020004" pitchFamily="2" charset="-18"/>
              </a:rPr>
              <a:t/>
            </a:r>
            <a:br>
              <a:rPr lang="pl-PL" sz="2400" b="1" i="1" dirty="0">
                <a:solidFill>
                  <a:schemeClr val="tx2">
                    <a:lumMod val="50000"/>
                  </a:schemeClr>
                </a:solidFill>
                <a:latin typeface="Gentium Book Basic" panose="02000503060000020004" pitchFamily="2" charset="-18"/>
              </a:rPr>
            </a:br>
            <a:r>
              <a:rPr lang="pl-PL" sz="2400" dirty="0" smtClean="0">
                <a:solidFill>
                  <a:schemeClr val="tx2">
                    <a:lumMod val="50000"/>
                  </a:schemeClr>
                </a:solidFill>
                <a:latin typeface="Gentium Book Basic" panose="02000503060000020004" pitchFamily="2" charset="-18"/>
              </a:rPr>
              <a:t>Przedstawiona została sytuacja </a:t>
            </a:r>
            <a:r>
              <a:rPr lang="pl-PL" sz="2400" dirty="0">
                <a:solidFill>
                  <a:schemeClr val="tx2">
                    <a:lumMod val="50000"/>
                  </a:schemeClr>
                </a:solidFill>
                <a:latin typeface="Gentium Book Basic" panose="02000503060000020004" pitchFamily="2" charset="-18"/>
              </a:rPr>
              <a:t>osób z autyzmem i ich </a:t>
            </a:r>
            <a:r>
              <a:rPr lang="pl-PL" sz="2400" dirty="0" smtClean="0">
                <a:solidFill>
                  <a:schemeClr val="tx2">
                    <a:lumMod val="50000"/>
                  </a:schemeClr>
                </a:solidFill>
                <a:latin typeface="Gentium Book Basic" panose="02000503060000020004" pitchFamily="2" charset="-18"/>
              </a:rPr>
              <a:t>rodzin, </a:t>
            </a:r>
            <a:br>
              <a:rPr lang="pl-PL" sz="2400" dirty="0" smtClean="0">
                <a:solidFill>
                  <a:schemeClr val="tx2">
                    <a:lumMod val="50000"/>
                  </a:schemeClr>
                </a:solidFill>
                <a:latin typeface="Gentium Book Basic" panose="02000503060000020004" pitchFamily="2" charset="-18"/>
              </a:rPr>
            </a:br>
            <a:r>
              <a:rPr lang="pl-PL" sz="2400" dirty="0" smtClean="0">
                <a:solidFill>
                  <a:schemeClr val="tx2">
                    <a:lumMod val="50000"/>
                  </a:schemeClr>
                </a:solidFill>
                <a:latin typeface="Gentium Book Basic" panose="02000503060000020004" pitchFamily="2" charset="-18"/>
              </a:rPr>
              <a:t>na </a:t>
            </a:r>
            <a:r>
              <a:rPr lang="pl-PL" sz="2400" dirty="0">
                <a:solidFill>
                  <a:schemeClr val="tx2">
                    <a:lumMod val="50000"/>
                  </a:schemeClr>
                </a:solidFill>
                <a:latin typeface="Gentium Book Basic" panose="02000503060000020004" pitchFamily="2" charset="-18"/>
              </a:rPr>
              <a:t>podstawie informacji przekazywanych podczas zrealizowanych konferencji powiatowych w latach </a:t>
            </a:r>
            <a:r>
              <a:rPr lang="pl-PL" sz="2400" dirty="0" smtClean="0">
                <a:solidFill>
                  <a:schemeClr val="tx2">
                    <a:lumMod val="50000"/>
                  </a:schemeClr>
                </a:solidFill>
                <a:latin typeface="Gentium Book Basic" panose="02000503060000020004" pitchFamily="2" charset="-18"/>
              </a:rPr>
              <a:t>2014-2015.</a:t>
            </a:r>
            <a:r>
              <a:rPr lang="pl-PL" sz="2400" b="1" dirty="0" smtClean="0">
                <a:solidFill>
                  <a:schemeClr val="tx2">
                    <a:lumMod val="50000"/>
                  </a:schemeClr>
                </a:solidFill>
                <a:latin typeface="Gentium Book Basic" panose="02000503060000020004" pitchFamily="2" charset="-18"/>
              </a:rPr>
              <a:t/>
            </a:r>
            <a:br>
              <a:rPr lang="pl-PL" sz="2400" b="1" dirty="0" smtClean="0">
                <a:solidFill>
                  <a:schemeClr val="tx2">
                    <a:lumMod val="50000"/>
                  </a:schemeClr>
                </a:solidFill>
                <a:latin typeface="Gentium Book Basic" panose="02000503060000020004" pitchFamily="2" charset="-18"/>
              </a:rPr>
            </a:br>
            <a:r>
              <a:rPr lang="pl-PL" sz="2400" b="1" dirty="0">
                <a:solidFill>
                  <a:schemeClr val="tx2">
                    <a:lumMod val="50000"/>
                  </a:schemeClr>
                </a:solidFill>
                <a:latin typeface="Gentium Book Basic" panose="02000503060000020004" pitchFamily="2" charset="-18"/>
              </a:rPr>
              <a:t/>
            </a:r>
            <a:br>
              <a:rPr lang="pl-PL" sz="2400" b="1" dirty="0">
                <a:solidFill>
                  <a:schemeClr val="tx2">
                    <a:lumMod val="50000"/>
                  </a:schemeClr>
                </a:solidFill>
                <a:latin typeface="Gentium Book Basic" panose="02000503060000020004" pitchFamily="2" charset="-18"/>
              </a:rPr>
            </a:br>
            <a:r>
              <a:rPr lang="pl-PL" sz="2400" b="1" i="1" dirty="0" smtClean="0">
                <a:solidFill>
                  <a:schemeClr val="tx2">
                    <a:lumMod val="50000"/>
                  </a:schemeClr>
                </a:solidFill>
                <a:effectLst/>
                <a:latin typeface="Gentium Book Basic" panose="02000503060000020004" pitchFamily="2" charset="-18"/>
              </a:rPr>
              <a:t/>
            </a:r>
            <a:br>
              <a:rPr lang="pl-PL" sz="2400" b="1" i="1" dirty="0" smtClean="0">
                <a:solidFill>
                  <a:schemeClr val="tx2">
                    <a:lumMod val="50000"/>
                  </a:schemeClr>
                </a:solidFill>
                <a:effectLst/>
                <a:latin typeface="Gentium Book Basic" panose="02000503060000020004" pitchFamily="2" charset="-18"/>
              </a:rPr>
            </a:br>
            <a:r>
              <a:rPr lang="pl-PL" sz="2400" b="1" dirty="0">
                <a:solidFill>
                  <a:schemeClr val="tx2">
                    <a:lumMod val="50000"/>
                  </a:schemeClr>
                </a:solidFill>
                <a:latin typeface="Gentium Book Basic" panose="02000503060000020004" pitchFamily="2" charset="-18"/>
              </a:rPr>
              <a:t/>
            </a:r>
            <a:br>
              <a:rPr lang="pl-PL" sz="2400" b="1" dirty="0">
                <a:solidFill>
                  <a:schemeClr val="tx2">
                    <a:lumMod val="50000"/>
                  </a:schemeClr>
                </a:solidFill>
                <a:latin typeface="Gentium Book Basic" panose="02000503060000020004" pitchFamily="2" charset="-18"/>
              </a:rPr>
            </a:br>
            <a:r>
              <a:rPr lang="pl-PL" sz="2400" dirty="0" smtClean="0">
                <a:solidFill>
                  <a:schemeClr val="tx2">
                    <a:lumMod val="50000"/>
                  </a:schemeClr>
                </a:solidFill>
                <a:latin typeface="Gentium Book Basic" panose="02000503060000020004" pitchFamily="2" charset="-18"/>
              </a:rPr>
              <a:t/>
            </a:r>
            <a:br>
              <a:rPr lang="pl-PL" sz="2400" dirty="0" smtClean="0">
                <a:solidFill>
                  <a:schemeClr val="tx2">
                    <a:lumMod val="50000"/>
                  </a:schemeClr>
                </a:solidFill>
                <a:latin typeface="Gentium Book Basic" panose="02000503060000020004" pitchFamily="2" charset="-18"/>
              </a:rPr>
            </a:br>
            <a:r>
              <a:rPr lang="pl-PL" sz="2400" dirty="0" smtClean="0">
                <a:solidFill>
                  <a:schemeClr val="tx2">
                    <a:lumMod val="50000"/>
                  </a:schemeClr>
                </a:solidFill>
                <a:latin typeface="Gentium Book Basic" panose="02000503060000020004" pitchFamily="2" charset="-18"/>
              </a:rPr>
              <a:t/>
            </a:r>
            <a:br>
              <a:rPr lang="pl-PL" sz="2400" dirty="0" smtClean="0">
                <a:solidFill>
                  <a:schemeClr val="tx2">
                    <a:lumMod val="50000"/>
                  </a:schemeClr>
                </a:solidFill>
                <a:latin typeface="Gentium Book Basic" panose="02000503060000020004" pitchFamily="2" charset="-18"/>
              </a:rPr>
            </a:br>
            <a:r>
              <a:rPr lang="pl-PL" sz="2400" b="0" dirty="0" smtClean="0">
                <a:solidFill>
                  <a:schemeClr val="tx2">
                    <a:lumMod val="50000"/>
                  </a:schemeClr>
                </a:solidFill>
                <a:effectLst/>
                <a:latin typeface="Gentium Book Basic" panose="02000503060000020004" pitchFamily="2" charset="-18"/>
              </a:rPr>
              <a:t/>
            </a:r>
            <a:br>
              <a:rPr lang="pl-PL" sz="2400" b="0" dirty="0" smtClean="0">
                <a:solidFill>
                  <a:schemeClr val="tx2">
                    <a:lumMod val="50000"/>
                  </a:schemeClr>
                </a:solidFill>
                <a:effectLst/>
                <a:latin typeface="Gentium Book Basic" panose="02000503060000020004" pitchFamily="2" charset="-18"/>
              </a:rPr>
            </a:br>
            <a:r>
              <a:rPr lang="pl-PL" sz="2400" dirty="0">
                <a:solidFill>
                  <a:schemeClr val="tx2">
                    <a:lumMod val="50000"/>
                  </a:schemeClr>
                </a:solidFill>
                <a:latin typeface="Gentium Book Basic" panose="02000503060000020004" pitchFamily="2" charset="-18"/>
              </a:rPr>
              <a:t/>
            </a:r>
            <a:br>
              <a:rPr lang="pl-PL" sz="2400" dirty="0">
                <a:solidFill>
                  <a:schemeClr val="tx2">
                    <a:lumMod val="50000"/>
                  </a:schemeClr>
                </a:solidFill>
                <a:latin typeface="Gentium Book Basic" panose="02000503060000020004" pitchFamily="2" charset="-18"/>
              </a:rPr>
            </a:br>
            <a:endParaRPr lang="pl-PL" sz="2400" b="0" dirty="0">
              <a:solidFill>
                <a:schemeClr val="tx2">
                  <a:lumMod val="50000"/>
                </a:schemeClr>
              </a:solidFill>
              <a:effectLst/>
              <a:latin typeface="Gentium Book Basic" panose="02000503060000020004" pitchFamily="2" charset="-18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aphicFrame>
        <p:nvGraphicFramePr>
          <p:cNvPr id="4" name="Obi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4243916"/>
              </p:ext>
            </p:extLst>
          </p:nvPr>
        </p:nvGraphicFramePr>
        <p:xfrm>
          <a:off x="741535" y="636840"/>
          <a:ext cx="831974" cy="9263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" r:id="rId3" imgW="914400" imgH="914400" progId="CorelDraw.Rysunek.8">
                  <p:embed/>
                </p:oleObj>
              </mc:Choice>
              <mc:Fallback>
                <p:oleObj r:id="rId3" imgW="914400" imgH="914400" progId="CorelDraw.Rysunek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535" y="636840"/>
                        <a:ext cx="831974" cy="92632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573509" y="362833"/>
            <a:ext cx="734207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entium Book Basic" panose="02000503060000020004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Komisja Pracy, Pomocy Społecznej i Bezpieczeństwa</a:t>
            </a:r>
            <a:endParaRPr kumimoji="0" lang="pl-PL" sz="2400" b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Gentium Book Basic" panose="02000503060000020004" pitchFamily="2" charset="-18"/>
            </a:endParaRPr>
          </a:p>
          <a:p>
            <a:pPr lvl="0" algn="ctr" eaLnBrk="0" hangingPunct="0"/>
            <a:r>
              <a:rPr kumimoji="0" lang="pl-PL" sz="2400" b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entium Book Basic" panose="02000503060000020004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Sejmiku Województwa Kujawsko-Pomorskiego</a:t>
            </a:r>
          </a:p>
          <a:p>
            <a:pPr lvl="0" algn="ctr" eaLnBrk="0" hangingPunct="0"/>
            <a:r>
              <a:rPr lang="pl-PL" sz="2400" b="1" dirty="0" smtClean="0">
                <a:solidFill>
                  <a:schemeClr val="tx2">
                    <a:lumMod val="50000"/>
                  </a:schemeClr>
                </a:solidFill>
                <a:latin typeface="Gentium Book Basic" panose="02000503060000020004" pitchFamily="2" charset="-18"/>
              </a:rPr>
              <a:t>Urząd </a:t>
            </a:r>
            <a:r>
              <a:rPr lang="pl-PL" sz="2400" b="1" dirty="0">
                <a:solidFill>
                  <a:schemeClr val="tx2">
                    <a:lumMod val="50000"/>
                  </a:schemeClr>
                </a:solidFill>
                <a:latin typeface="Gentium Book Basic" panose="02000503060000020004" pitchFamily="2" charset="-18"/>
              </a:rPr>
              <a:t>Marszałkowski w Toruniu 20 maja 2015 r. </a:t>
            </a:r>
            <a:endParaRPr kumimoji="0" lang="pl-PL" sz="2400" b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Gentium Book Basic" panose="02000503060000020004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548058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p</a:t>
            </a:r>
            <a:r>
              <a:rPr lang="pl-PL" dirty="0" smtClean="0"/>
              <a:t>atronat medialny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45" y="3176509"/>
            <a:ext cx="2301539" cy="348421"/>
          </a:xfrm>
          <a:prstGeom prst="rect">
            <a:avLst/>
          </a:prstGeom>
        </p:spPr>
      </p:pic>
      <p:pic>
        <p:nvPicPr>
          <p:cNvPr id="5" name="Obraz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176509"/>
            <a:ext cx="1817415" cy="360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180059"/>
            <a:ext cx="2166868" cy="388245"/>
          </a:xfrm>
          <a:prstGeom prst="rect">
            <a:avLst/>
          </a:prstGeom>
        </p:spPr>
      </p:pic>
      <p:pic>
        <p:nvPicPr>
          <p:cNvPr id="7" name="Obraz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695" y="4556140"/>
            <a:ext cx="1201937" cy="43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az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647" y="5351358"/>
            <a:ext cx="1152670" cy="460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45" y="5504337"/>
            <a:ext cx="1943774" cy="615639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89" y="4585844"/>
            <a:ext cx="2238734" cy="486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589865"/>
            <a:ext cx="4203412" cy="2800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6209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15616" y="116632"/>
            <a:ext cx="7560840" cy="6480720"/>
          </a:xfrm>
        </p:spPr>
        <p:txBody>
          <a:bodyPr>
            <a:normAutofit fontScale="85000" lnSpcReduction="20000"/>
          </a:bodyPr>
          <a:lstStyle/>
          <a:p>
            <a:endParaRPr lang="pl-PL" sz="2400" dirty="0">
              <a:solidFill>
                <a:schemeClr val="tx2">
                  <a:lumMod val="75000"/>
                </a:schemeClr>
              </a:solidFill>
              <a:latin typeface="Gentium Book Basic" panose="02000503060000020004" pitchFamily="2" charset="-18"/>
            </a:endParaRPr>
          </a:p>
          <a:p>
            <a:pPr marL="0" indent="0">
              <a:buNone/>
            </a:pPr>
            <a:r>
              <a:rPr lang="pl-PL" sz="2600" b="1" dirty="0">
                <a:solidFill>
                  <a:schemeClr val="tx2">
                    <a:lumMod val="50000"/>
                  </a:schemeClr>
                </a:solidFill>
                <a:latin typeface="Gentium Book Basic" panose="02000503060000020004" pitchFamily="2" charset="-18"/>
              </a:rPr>
              <a:t>Problemy zgłaszane przez rodziców dzieci z autyzmem </a:t>
            </a:r>
            <a:r>
              <a:rPr lang="pl-PL" sz="2600" b="1" dirty="0" smtClean="0">
                <a:solidFill>
                  <a:schemeClr val="tx2">
                    <a:lumMod val="50000"/>
                  </a:schemeClr>
                </a:solidFill>
                <a:latin typeface="Gentium Book Basic" panose="02000503060000020004" pitchFamily="2" charset="-18"/>
              </a:rPr>
              <a:t>                  </a:t>
            </a:r>
            <a:br>
              <a:rPr lang="pl-PL" sz="2600" b="1" dirty="0" smtClean="0">
                <a:solidFill>
                  <a:schemeClr val="tx2">
                    <a:lumMod val="50000"/>
                  </a:schemeClr>
                </a:solidFill>
                <a:latin typeface="Gentium Book Basic" panose="02000503060000020004" pitchFamily="2" charset="-18"/>
              </a:rPr>
            </a:br>
            <a:r>
              <a:rPr lang="pl-PL" sz="2600" b="1" dirty="0" smtClean="0">
                <a:solidFill>
                  <a:schemeClr val="tx2">
                    <a:lumMod val="50000"/>
                  </a:schemeClr>
                </a:solidFill>
                <a:latin typeface="Gentium Book Basic" panose="02000503060000020004" pitchFamily="2" charset="-18"/>
              </a:rPr>
              <a:t>i </a:t>
            </a:r>
            <a:r>
              <a:rPr lang="pl-PL" sz="2600" b="1" dirty="0">
                <a:solidFill>
                  <a:schemeClr val="tx2">
                    <a:lumMod val="50000"/>
                  </a:schemeClr>
                </a:solidFill>
                <a:latin typeface="Gentium Book Basic" panose="02000503060000020004" pitchFamily="2" charset="-18"/>
              </a:rPr>
              <a:t>Zespołem </a:t>
            </a:r>
            <a:r>
              <a:rPr lang="pl-PL" sz="2600" b="1" dirty="0" smtClean="0">
                <a:solidFill>
                  <a:schemeClr val="tx2">
                    <a:lumMod val="50000"/>
                  </a:schemeClr>
                </a:solidFill>
                <a:latin typeface="Gentium Book Basic" panose="02000503060000020004" pitchFamily="2" charset="-18"/>
              </a:rPr>
              <a:t>Aspergera w poradniach psychologiczno-pedagogicznych:</a:t>
            </a:r>
          </a:p>
          <a:p>
            <a:pPr marL="0" indent="0">
              <a:buNone/>
            </a:pPr>
            <a:endParaRPr lang="pl-PL" sz="2600" b="1" dirty="0">
              <a:solidFill>
                <a:schemeClr val="tx2">
                  <a:lumMod val="50000"/>
                </a:schemeClr>
              </a:solidFill>
              <a:latin typeface="Gentium Book Basic" panose="02000503060000020004" pitchFamily="2" charset="-18"/>
            </a:endParaRPr>
          </a:p>
          <a:p>
            <a:pPr>
              <a:buFont typeface="Wingdings" pitchFamily="2" charset="2"/>
              <a:buChar char="Ø"/>
            </a:pPr>
            <a:r>
              <a:rPr lang="pl-PL" sz="2600" dirty="0" smtClean="0">
                <a:solidFill>
                  <a:schemeClr val="tx2">
                    <a:lumMod val="50000"/>
                  </a:schemeClr>
                </a:solidFill>
                <a:latin typeface="Gentium Book Basic" panose="02000503060000020004" pitchFamily="2" charset="-18"/>
              </a:rPr>
              <a:t> trudny </a:t>
            </a:r>
            <a:r>
              <a:rPr lang="pl-PL" sz="2600" dirty="0">
                <a:solidFill>
                  <a:schemeClr val="tx2">
                    <a:lumMod val="50000"/>
                  </a:schemeClr>
                </a:solidFill>
                <a:latin typeface="Gentium Book Basic" panose="02000503060000020004" pitchFamily="2" charset="-18"/>
              </a:rPr>
              <a:t>dostęp do lekarza </a:t>
            </a:r>
            <a:r>
              <a:rPr lang="pl-PL" sz="2600" dirty="0" smtClean="0">
                <a:solidFill>
                  <a:schemeClr val="tx2">
                    <a:lumMod val="50000"/>
                  </a:schemeClr>
                </a:solidFill>
                <a:latin typeface="Gentium Book Basic" panose="02000503060000020004" pitchFamily="2" charset="-18"/>
              </a:rPr>
              <a:t>psychiatry oraz długi </a:t>
            </a:r>
            <a:r>
              <a:rPr lang="pl-PL" sz="2600" dirty="0">
                <a:solidFill>
                  <a:schemeClr val="tx2">
                    <a:lumMod val="50000"/>
                  </a:schemeClr>
                </a:solidFill>
                <a:latin typeface="Gentium Book Basic" panose="02000503060000020004" pitchFamily="2" charset="-18"/>
              </a:rPr>
              <a:t>czas oczekiwania na wizytę u </a:t>
            </a:r>
            <a:r>
              <a:rPr lang="pl-PL" sz="2600" dirty="0" smtClean="0">
                <a:solidFill>
                  <a:schemeClr val="tx2">
                    <a:lumMod val="50000"/>
                  </a:schemeClr>
                </a:solidFill>
                <a:latin typeface="Gentium Book Basic" panose="02000503060000020004" pitchFamily="2" charset="-18"/>
              </a:rPr>
              <a:t>specjalisty,</a:t>
            </a:r>
            <a:endParaRPr lang="pl-PL" sz="2600" dirty="0">
              <a:solidFill>
                <a:schemeClr val="tx2">
                  <a:lumMod val="50000"/>
                </a:schemeClr>
              </a:solidFill>
              <a:latin typeface="Gentium Book Basic" panose="02000503060000020004" pitchFamily="2" charset="-18"/>
            </a:endParaRPr>
          </a:p>
          <a:p>
            <a:pPr>
              <a:buFont typeface="Wingdings" pitchFamily="2" charset="2"/>
              <a:buChar char="Ø"/>
            </a:pPr>
            <a:r>
              <a:rPr lang="pl-PL" sz="2600" dirty="0" smtClean="0">
                <a:solidFill>
                  <a:schemeClr val="tx2">
                    <a:lumMod val="50000"/>
                  </a:schemeClr>
                </a:solidFill>
                <a:latin typeface="Gentium Book Basic" panose="02000503060000020004" pitchFamily="2" charset="-18"/>
              </a:rPr>
              <a:t>brak rzetelnej informacji, co ma zrobić rodzic po otrzymaniu diagnozy dziecka w kierunku autyzmu, </a:t>
            </a:r>
          </a:p>
          <a:p>
            <a:pPr>
              <a:buFont typeface="Wingdings" pitchFamily="2" charset="2"/>
              <a:buChar char="Ø"/>
            </a:pPr>
            <a:r>
              <a:rPr lang="pl-PL" sz="2600" dirty="0">
                <a:solidFill>
                  <a:schemeClr val="tx2">
                    <a:lumMod val="50000"/>
                  </a:schemeClr>
                </a:solidFill>
                <a:latin typeface="Gentium Book Basic" panose="02000503060000020004" pitchFamily="2" charset="-18"/>
              </a:rPr>
              <a:t>b</a:t>
            </a:r>
            <a:r>
              <a:rPr lang="pl-PL" sz="2600" dirty="0" smtClean="0">
                <a:solidFill>
                  <a:schemeClr val="tx2">
                    <a:lumMod val="50000"/>
                  </a:schemeClr>
                </a:solidFill>
                <a:latin typeface="Gentium Book Basic" panose="02000503060000020004" pitchFamily="2" charset="-18"/>
              </a:rPr>
              <a:t>rak szkoleń i warsztatów dla rodziców na temat wiedzy  </a:t>
            </a:r>
            <a:br>
              <a:rPr lang="pl-PL" sz="2600" dirty="0" smtClean="0">
                <a:solidFill>
                  <a:schemeClr val="tx2">
                    <a:lumMod val="50000"/>
                  </a:schemeClr>
                </a:solidFill>
                <a:latin typeface="Gentium Book Basic" panose="02000503060000020004" pitchFamily="2" charset="-18"/>
              </a:rPr>
            </a:br>
            <a:r>
              <a:rPr lang="pl-PL" sz="2600" dirty="0" smtClean="0">
                <a:solidFill>
                  <a:schemeClr val="tx2">
                    <a:lumMod val="50000"/>
                  </a:schemeClr>
                </a:solidFill>
                <a:latin typeface="Gentium Book Basic" panose="02000503060000020004" pitchFamily="2" charset="-18"/>
              </a:rPr>
              <a:t>o autyzmie oraz metod terapii z dzieckiem,</a:t>
            </a:r>
          </a:p>
          <a:p>
            <a:pPr>
              <a:buFont typeface="Wingdings" pitchFamily="2" charset="2"/>
              <a:buChar char="Ø"/>
            </a:pPr>
            <a:r>
              <a:rPr lang="pl-PL" sz="2600" dirty="0">
                <a:solidFill>
                  <a:schemeClr val="tx2">
                    <a:lumMod val="50000"/>
                  </a:schemeClr>
                </a:solidFill>
                <a:latin typeface="Gentium Book Basic" panose="02000503060000020004" pitchFamily="2" charset="-18"/>
              </a:rPr>
              <a:t> brak ośrodków specjalizujących się w terapii dzieci </a:t>
            </a:r>
            <a:br>
              <a:rPr lang="pl-PL" sz="2600" dirty="0">
                <a:solidFill>
                  <a:schemeClr val="tx2">
                    <a:lumMod val="50000"/>
                  </a:schemeClr>
                </a:solidFill>
                <a:latin typeface="Gentium Book Basic" panose="02000503060000020004" pitchFamily="2" charset="-18"/>
              </a:rPr>
            </a:br>
            <a:r>
              <a:rPr lang="pl-PL" sz="2600" dirty="0">
                <a:solidFill>
                  <a:schemeClr val="tx2">
                    <a:lumMod val="50000"/>
                  </a:schemeClr>
                </a:solidFill>
                <a:latin typeface="Gentium Book Basic" panose="02000503060000020004" pitchFamily="2" charset="-18"/>
              </a:rPr>
              <a:t>z autyzmem, </a:t>
            </a:r>
          </a:p>
          <a:p>
            <a:pPr>
              <a:buFont typeface="Wingdings" pitchFamily="2" charset="2"/>
              <a:buChar char="Ø"/>
            </a:pPr>
            <a:r>
              <a:rPr lang="pl-PL" sz="2600" dirty="0">
                <a:solidFill>
                  <a:schemeClr val="tx2">
                    <a:lumMod val="50000"/>
                  </a:schemeClr>
                </a:solidFill>
                <a:latin typeface="Gentium Book Basic" panose="02000503060000020004" pitchFamily="2" charset="-18"/>
              </a:rPr>
              <a:t>brak asystentów osoby niepełnosprawnej towarzyszących dzieciom podczas zajęć w szkole,</a:t>
            </a:r>
          </a:p>
          <a:p>
            <a:pPr>
              <a:buFont typeface="Wingdings" pitchFamily="2" charset="2"/>
              <a:buChar char="Ø"/>
            </a:pPr>
            <a:r>
              <a:rPr lang="pl-PL" sz="2600" dirty="0" smtClean="0">
                <a:solidFill>
                  <a:schemeClr val="tx2">
                    <a:lumMod val="50000"/>
                  </a:schemeClr>
                </a:solidFill>
                <a:latin typeface="Gentium Book Basic" panose="02000503060000020004" pitchFamily="2" charset="-18"/>
              </a:rPr>
              <a:t>zachęcanie </a:t>
            </a:r>
            <a:r>
              <a:rPr lang="pl-PL" sz="2600" dirty="0">
                <a:solidFill>
                  <a:schemeClr val="tx2">
                    <a:lumMod val="50000"/>
                  </a:schemeClr>
                </a:solidFill>
                <a:latin typeface="Gentium Book Basic" panose="02000503060000020004" pitchFamily="2" charset="-18"/>
              </a:rPr>
              <a:t>rodziców przez nauczycieli do </a:t>
            </a:r>
            <a:r>
              <a:rPr lang="pl-PL" sz="2600" dirty="0" smtClean="0">
                <a:solidFill>
                  <a:schemeClr val="tx2">
                    <a:lumMod val="50000"/>
                  </a:schemeClr>
                </a:solidFill>
                <a:latin typeface="Gentium Book Basic" panose="02000503060000020004" pitchFamily="2" charset="-18"/>
              </a:rPr>
              <a:t>wnioskowania </a:t>
            </a:r>
            <a:br>
              <a:rPr lang="pl-PL" sz="2600" dirty="0" smtClean="0">
                <a:solidFill>
                  <a:schemeClr val="tx2">
                    <a:lumMod val="50000"/>
                  </a:schemeClr>
                </a:solidFill>
                <a:latin typeface="Gentium Book Basic" panose="02000503060000020004" pitchFamily="2" charset="-18"/>
              </a:rPr>
            </a:br>
            <a:r>
              <a:rPr lang="pl-PL" sz="2600" dirty="0" smtClean="0">
                <a:solidFill>
                  <a:schemeClr val="tx2">
                    <a:lumMod val="50000"/>
                  </a:schemeClr>
                </a:solidFill>
                <a:latin typeface="Gentium Book Basic" panose="02000503060000020004" pitchFamily="2" charset="-18"/>
              </a:rPr>
              <a:t>o </a:t>
            </a:r>
            <a:r>
              <a:rPr lang="pl-PL" sz="2600" dirty="0">
                <a:solidFill>
                  <a:schemeClr val="tx2">
                    <a:lumMod val="50000"/>
                  </a:schemeClr>
                </a:solidFill>
                <a:latin typeface="Gentium Book Basic" panose="02000503060000020004" pitchFamily="2" charset="-18"/>
              </a:rPr>
              <a:t>indywidualne nauczanie ze względu na współwystępujące zaburzenia zachowania,</a:t>
            </a:r>
          </a:p>
          <a:p>
            <a:pPr>
              <a:buFont typeface="Wingdings" pitchFamily="2" charset="2"/>
              <a:buChar char="Ø"/>
            </a:pPr>
            <a:r>
              <a:rPr lang="pl-PL" sz="2600" dirty="0" smtClean="0">
                <a:solidFill>
                  <a:schemeClr val="tx2">
                    <a:lumMod val="50000"/>
                  </a:schemeClr>
                </a:solidFill>
                <a:latin typeface="Gentium Book Basic" panose="02000503060000020004" pitchFamily="2" charset="-18"/>
              </a:rPr>
              <a:t>obawy </a:t>
            </a:r>
            <a:r>
              <a:rPr lang="pl-PL" sz="2600" dirty="0">
                <a:solidFill>
                  <a:schemeClr val="tx2">
                    <a:lumMod val="50000"/>
                  </a:schemeClr>
                </a:solidFill>
                <a:latin typeface="Gentium Book Basic" panose="02000503060000020004" pitchFamily="2" charset="-18"/>
              </a:rPr>
              <a:t>o rozwój zawodowy dzieci po  ukończeniu szkół </a:t>
            </a:r>
            <a:r>
              <a:rPr lang="pl-PL" sz="2600" dirty="0" smtClean="0">
                <a:solidFill>
                  <a:schemeClr val="tx2">
                    <a:lumMod val="50000"/>
                  </a:schemeClr>
                </a:solidFill>
                <a:latin typeface="Gentium Book Basic" panose="02000503060000020004" pitchFamily="2" charset="-18"/>
              </a:rPr>
              <a:t>gimnazjalnych </a:t>
            </a:r>
            <a:r>
              <a:rPr lang="pl-PL" sz="2600" dirty="0">
                <a:solidFill>
                  <a:schemeClr val="tx2">
                    <a:lumMod val="50000"/>
                  </a:schemeClr>
                </a:solidFill>
                <a:latin typeface="Gentium Book Basic" panose="02000503060000020004" pitchFamily="2" charset="-18"/>
              </a:rPr>
              <a:t>i ponadgimnazjalnych. </a:t>
            </a:r>
          </a:p>
          <a:p>
            <a:pPr marL="0" indent="0">
              <a:buNone/>
            </a:pPr>
            <a:endParaRPr lang="pl-PL" sz="26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7524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 txBox="1">
            <a:spLocks noGrp="1"/>
          </p:cNvSpPr>
          <p:nvPr>
            <p:ph type="title"/>
          </p:nvPr>
        </p:nvSpPr>
        <p:spPr>
          <a:xfrm>
            <a:off x="1121525" y="2288034"/>
            <a:ext cx="6875600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3200" b="0" dirty="0" smtClean="0">
                <a:solidFill>
                  <a:schemeClr val="tx2">
                    <a:lumMod val="50000"/>
                  </a:schemeClr>
                </a:solidFill>
                <a:effectLst/>
                <a:latin typeface="Gentium Book Basic" panose="02000503060000020004" pitchFamily="2" charset="-18"/>
              </a:rPr>
              <a:t>Budowanie </a:t>
            </a:r>
            <a:r>
              <a:rPr lang="pl-PL" sz="3200" b="0" dirty="0">
                <a:solidFill>
                  <a:schemeClr val="tx2">
                    <a:lumMod val="50000"/>
                  </a:schemeClr>
                </a:solidFill>
                <a:effectLst/>
                <a:latin typeface="Gentium Book Basic" panose="02000503060000020004" pitchFamily="2" charset="-18"/>
              </a:rPr>
              <a:t>podstaw systemu wsparcia </a:t>
            </a:r>
            <a:br>
              <a:rPr lang="pl-PL" sz="3200" b="0" dirty="0">
                <a:solidFill>
                  <a:schemeClr val="tx2">
                    <a:lumMod val="50000"/>
                  </a:schemeClr>
                </a:solidFill>
                <a:effectLst/>
                <a:latin typeface="Gentium Book Basic" panose="02000503060000020004" pitchFamily="2" charset="-18"/>
              </a:rPr>
            </a:br>
            <a:r>
              <a:rPr lang="pl-PL" sz="3200" b="0" dirty="0">
                <a:solidFill>
                  <a:schemeClr val="tx2">
                    <a:lumMod val="50000"/>
                  </a:schemeClr>
                </a:solidFill>
                <a:effectLst/>
                <a:latin typeface="Gentium Book Basic" panose="02000503060000020004" pitchFamily="2" charset="-18"/>
              </a:rPr>
              <a:t>osób z autyzmem </a:t>
            </a:r>
            <a:r>
              <a:rPr lang="pl-PL" sz="3200" b="0" dirty="0" smtClean="0">
                <a:solidFill>
                  <a:schemeClr val="tx2">
                    <a:lumMod val="50000"/>
                  </a:schemeClr>
                </a:solidFill>
                <a:effectLst/>
                <a:latin typeface="Gentium Book Basic" panose="02000503060000020004" pitchFamily="2" charset="-18"/>
              </a:rPr>
              <a:t/>
            </a:r>
            <a:br>
              <a:rPr lang="pl-PL" sz="3200" b="0" dirty="0" smtClean="0">
                <a:solidFill>
                  <a:schemeClr val="tx2">
                    <a:lumMod val="50000"/>
                  </a:schemeClr>
                </a:solidFill>
                <a:effectLst/>
                <a:latin typeface="Gentium Book Basic" panose="02000503060000020004" pitchFamily="2" charset="-18"/>
              </a:rPr>
            </a:br>
            <a:r>
              <a:rPr lang="pl-PL" sz="3200" b="0" dirty="0" smtClean="0">
                <a:solidFill>
                  <a:schemeClr val="tx2">
                    <a:lumMod val="50000"/>
                  </a:schemeClr>
                </a:solidFill>
                <a:effectLst/>
                <a:latin typeface="Gentium Book Basic" panose="02000503060000020004" pitchFamily="2" charset="-18"/>
              </a:rPr>
              <a:t>w </a:t>
            </a:r>
            <a:r>
              <a:rPr lang="pl-PL" sz="3200" b="0" dirty="0">
                <a:solidFill>
                  <a:schemeClr val="tx2">
                    <a:lumMod val="50000"/>
                  </a:schemeClr>
                </a:solidFill>
                <a:effectLst/>
                <a:latin typeface="Gentium Book Basic" panose="02000503060000020004" pitchFamily="2" charset="-18"/>
              </a:rPr>
              <a:t>Programie „Zrozumieć Autyzm” </a:t>
            </a:r>
            <a:endParaRPr lang="pl-PL" sz="3200" b="0" dirty="0">
              <a:solidFill>
                <a:schemeClr val="tx2">
                  <a:lumMod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298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załka w dół 3"/>
          <p:cNvSpPr/>
          <p:nvPr/>
        </p:nvSpPr>
        <p:spPr>
          <a:xfrm>
            <a:off x="4385271" y="1675532"/>
            <a:ext cx="484632" cy="978408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Strzałka w dół 4"/>
          <p:cNvSpPr/>
          <p:nvPr/>
        </p:nvSpPr>
        <p:spPr>
          <a:xfrm rot="1889816">
            <a:off x="2920404" y="1574367"/>
            <a:ext cx="484632" cy="978408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Strzałka w dół 5"/>
          <p:cNvSpPr/>
          <p:nvPr/>
        </p:nvSpPr>
        <p:spPr>
          <a:xfrm rot="19978736">
            <a:off x="5864951" y="1572204"/>
            <a:ext cx="484632" cy="978408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Elipsa 9"/>
          <p:cNvSpPr/>
          <p:nvPr/>
        </p:nvSpPr>
        <p:spPr>
          <a:xfrm>
            <a:off x="1187753" y="2463594"/>
            <a:ext cx="2191120" cy="1100467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 dirty="0" smtClean="0">
              <a:latin typeface="Gentium Book Basic" panose="02000503060000020004" pitchFamily="2" charset="-18"/>
            </a:endParaRPr>
          </a:p>
          <a:p>
            <a:pPr algn="ctr"/>
            <a:r>
              <a:rPr lang="pl-PL" b="1" dirty="0" smtClean="0">
                <a:latin typeface="Gentium Book Basic" panose="02000503060000020004" pitchFamily="2" charset="-18"/>
              </a:rPr>
              <a:t>Lekarz</a:t>
            </a:r>
          </a:p>
          <a:p>
            <a:pPr algn="ctr"/>
            <a:r>
              <a:rPr lang="pl-PL" b="1" dirty="0" smtClean="0">
                <a:latin typeface="Gentium Book Basic" panose="02000503060000020004" pitchFamily="2" charset="-18"/>
              </a:rPr>
              <a:t>(badania, bilans)</a:t>
            </a:r>
          </a:p>
          <a:p>
            <a:pPr algn="ctr"/>
            <a:endParaRPr lang="pl-PL" b="1" dirty="0">
              <a:latin typeface="Gentium Book Basic" panose="02000503060000020004" pitchFamily="2" charset="-18"/>
            </a:endParaRPr>
          </a:p>
        </p:txBody>
      </p:sp>
      <p:sp>
        <p:nvSpPr>
          <p:cNvPr id="11" name="Elipsa 10"/>
          <p:cNvSpPr/>
          <p:nvPr/>
        </p:nvSpPr>
        <p:spPr>
          <a:xfrm>
            <a:off x="3445669" y="2682655"/>
            <a:ext cx="2356681" cy="1227435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latin typeface="Gentium Book Basic" panose="02000503060000020004" pitchFamily="2" charset="-18"/>
              </a:rPr>
              <a:t>Apteczka-poradnik, Internet</a:t>
            </a:r>
          </a:p>
          <a:p>
            <a:pPr algn="ctr"/>
            <a:endParaRPr lang="pl-PL" b="1" dirty="0">
              <a:latin typeface="Gentium Book Basic" panose="02000503060000020004" pitchFamily="2" charset="-18"/>
            </a:endParaRPr>
          </a:p>
        </p:txBody>
      </p:sp>
      <p:sp>
        <p:nvSpPr>
          <p:cNvPr id="12" name="Elipsa 11"/>
          <p:cNvSpPr/>
          <p:nvPr/>
        </p:nvSpPr>
        <p:spPr>
          <a:xfrm>
            <a:off x="5849998" y="2582719"/>
            <a:ext cx="2394409" cy="9144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latin typeface="Gentium Book Basic" panose="02000503060000020004" pitchFamily="2" charset="-18"/>
              </a:rPr>
              <a:t>Obowiązek edukacyjny</a:t>
            </a:r>
            <a:endParaRPr lang="pl-PL" b="1" dirty="0">
              <a:latin typeface="Gentium Book Basic" panose="02000503060000020004" pitchFamily="2" charset="-18"/>
            </a:endParaRPr>
          </a:p>
        </p:txBody>
      </p:sp>
      <p:sp>
        <p:nvSpPr>
          <p:cNvPr id="13" name="Prostokąt zaokrąglony 12"/>
          <p:cNvSpPr/>
          <p:nvPr/>
        </p:nvSpPr>
        <p:spPr>
          <a:xfrm>
            <a:off x="1799692" y="4652938"/>
            <a:ext cx="6300700" cy="2016422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b="1" dirty="0" smtClean="0">
                <a:latin typeface="Gentium Book Basic" panose="02000503060000020004" pitchFamily="2" charset="-18"/>
              </a:rPr>
              <a:t>1. Poradnia Psychologiczno-Pedagogiczna </a:t>
            </a:r>
          </a:p>
          <a:p>
            <a:r>
              <a:rPr lang="pl-PL" b="1" dirty="0" smtClean="0">
                <a:latin typeface="Gentium Book Basic" panose="02000503060000020004" pitchFamily="2" charset="-18"/>
              </a:rPr>
              <a:t>(diagnoza, terapia: wczesne wspomaganie rozwoju,  logopeda, współpraca z placówkami oświatowymi)</a:t>
            </a:r>
          </a:p>
          <a:p>
            <a:r>
              <a:rPr lang="pl-PL" b="1" dirty="0" smtClean="0">
                <a:latin typeface="Gentium Book Basic" panose="02000503060000020004" pitchFamily="2" charset="-18"/>
                <a:sym typeface="Wingdings" panose="05000000000000000000" pitchFamily="2" charset="2"/>
              </a:rPr>
              <a:t></a:t>
            </a:r>
            <a:r>
              <a:rPr lang="pl-PL" b="1" dirty="0" smtClean="0">
                <a:latin typeface="Gentium Book Basic" panose="02000503060000020004" pitchFamily="2" charset="-18"/>
              </a:rPr>
              <a:t>orzeczenie  kształcenia specjalnego</a:t>
            </a:r>
          </a:p>
          <a:p>
            <a:endParaRPr lang="pl-PL" b="1" dirty="0" smtClean="0">
              <a:latin typeface="Gentium Book Basic" panose="02000503060000020004" pitchFamily="2" charset="-18"/>
            </a:endParaRPr>
          </a:p>
          <a:p>
            <a:r>
              <a:rPr lang="pl-PL" b="1" dirty="0" smtClean="0">
                <a:latin typeface="Gentium Book Basic" panose="02000503060000020004" pitchFamily="2" charset="-18"/>
              </a:rPr>
              <a:t>2. Powiatowy Zespół ds. Orzekania o Niepełnosprawności </a:t>
            </a:r>
            <a:r>
              <a:rPr lang="pl-PL" b="1" dirty="0" smtClean="0">
                <a:latin typeface="Gentium Book Basic" panose="02000503060000020004" pitchFamily="2" charset="-18"/>
                <a:sym typeface="Wingdings" panose="05000000000000000000" pitchFamily="2" charset="2"/>
              </a:rPr>
              <a:t>orzeczenie o niepełnosprawności</a:t>
            </a:r>
            <a:endParaRPr lang="pl-PL" b="1" dirty="0">
              <a:latin typeface="Gentium Book Basic" panose="02000503060000020004" pitchFamily="2" charset="-18"/>
            </a:endParaRPr>
          </a:p>
        </p:txBody>
      </p:sp>
      <p:sp>
        <p:nvSpPr>
          <p:cNvPr id="14" name="Prostokąt zaokrąglony 13"/>
          <p:cNvSpPr/>
          <p:nvPr/>
        </p:nvSpPr>
        <p:spPr>
          <a:xfrm>
            <a:off x="3367447" y="605442"/>
            <a:ext cx="2520280" cy="9144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latin typeface="Gentium Book Basic" panose="02000503060000020004" pitchFamily="2" charset="-18"/>
              </a:rPr>
              <a:t>Rodzic </a:t>
            </a:r>
          </a:p>
          <a:p>
            <a:pPr algn="ctr"/>
            <a:r>
              <a:rPr lang="pl-PL" b="1" dirty="0" smtClean="0">
                <a:latin typeface="Gentium Book Basic" panose="02000503060000020004" pitchFamily="2" charset="-18"/>
              </a:rPr>
              <a:t>z dzieckiem</a:t>
            </a:r>
            <a:endParaRPr lang="pl-PL" b="1" dirty="0">
              <a:latin typeface="Gentium Book Basic" panose="02000503060000020004" pitchFamily="2" charset="-18"/>
            </a:endParaRPr>
          </a:p>
        </p:txBody>
      </p:sp>
      <p:cxnSp>
        <p:nvCxnSpPr>
          <p:cNvPr id="31" name="Łącznik prosty ze strzałką 30"/>
          <p:cNvCxnSpPr/>
          <p:nvPr/>
        </p:nvCxnSpPr>
        <p:spPr>
          <a:xfrm>
            <a:off x="2700518" y="3564061"/>
            <a:ext cx="666929" cy="873051"/>
          </a:xfrm>
          <a:prstGeom prst="straightConnector1">
            <a:avLst/>
          </a:prstGeom>
          <a:ln cmpd="sng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prosty ze strzałką 35"/>
          <p:cNvCxnSpPr/>
          <p:nvPr/>
        </p:nvCxnSpPr>
        <p:spPr>
          <a:xfrm>
            <a:off x="4572000" y="4000586"/>
            <a:ext cx="0" cy="504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Łącznik prosty ze strzałką 41"/>
          <p:cNvCxnSpPr/>
          <p:nvPr/>
        </p:nvCxnSpPr>
        <p:spPr>
          <a:xfrm flipH="1">
            <a:off x="6063755" y="3564061"/>
            <a:ext cx="668485" cy="8730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pole tekstowe 44"/>
          <p:cNvSpPr txBox="1"/>
          <p:nvPr/>
        </p:nvSpPr>
        <p:spPr>
          <a:xfrm>
            <a:off x="846487" y="1178602"/>
            <a:ext cx="24288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rgbClr val="FF0000"/>
                </a:solidFill>
                <a:latin typeface="Gentium Book Basic" panose="02000503060000020004" pitchFamily="2" charset="-18"/>
              </a:rPr>
              <a:t>Diagnoza autyzmu-</a:t>
            </a:r>
          </a:p>
          <a:p>
            <a:r>
              <a:rPr lang="pl-PL" b="1" dirty="0" smtClean="0">
                <a:solidFill>
                  <a:srgbClr val="FF0000"/>
                </a:solidFill>
                <a:latin typeface="Gentium Book Basic" panose="02000503060000020004" pitchFamily="2" charset="-18"/>
              </a:rPr>
              <a:t>Im szybciej tym lepiej</a:t>
            </a:r>
            <a:endParaRPr lang="pl-PL" dirty="0">
              <a:solidFill>
                <a:srgbClr val="FF0000"/>
              </a:solidFill>
              <a:latin typeface="Gentium Book Basic" panose="02000503060000020004" pitchFamily="2" charset="-18"/>
            </a:endParaRPr>
          </a:p>
        </p:txBody>
      </p:sp>
      <p:pic>
        <p:nvPicPr>
          <p:cNvPr id="15" name="Obraz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404" y="2983759"/>
            <a:ext cx="510892" cy="693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554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zaokrąglony 2"/>
          <p:cNvSpPr/>
          <p:nvPr/>
        </p:nvSpPr>
        <p:spPr>
          <a:xfrm>
            <a:off x="2024421" y="1596498"/>
            <a:ext cx="5154334" cy="9144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latin typeface="Gentium Book Basic" panose="02000503060000020004" pitchFamily="2" charset="-18"/>
              </a:rPr>
              <a:t>Poradnia Psychologiczno-Pedagogiczna (diagnoza, terapia)</a:t>
            </a:r>
            <a:endParaRPr lang="pl-PL" b="1" dirty="0">
              <a:latin typeface="Gentium Book Basic" panose="02000503060000020004" pitchFamily="2" charset="-18"/>
            </a:endParaRPr>
          </a:p>
        </p:txBody>
      </p:sp>
      <p:sp>
        <p:nvSpPr>
          <p:cNvPr id="4" name="Elipsa 3"/>
          <p:cNvSpPr/>
          <p:nvPr/>
        </p:nvSpPr>
        <p:spPr>
          <a:xfrm>
            <a:off x="539552" y="3933056"/>
            <a:ext cx="3888432" cy="1353126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latin typeface="Gentium Book Basic" panose="02000503060000020004" pitchFamily="2" charset="-18"/>
              </a:rPr>
              <a:t>Lokalne stowarzyszenie</a:t>
            </a:r>
            <a:endParaRPr lang="pl-PL" b="1" dirty="0">
              <a:latin typeface="Gentium Book Basic" panose="02000503060000020004" pitchFamily="2" charset="-18"/>
            </a:endParaRPr>
          </a:p>
        </p:txBody>
      </p:sp>
      <p:sp>
        <p:nvSpPr>
          <p:cNvPr id="5" name="Elipsa 4"/>
          <p:cNvSpPr/>
          <p:nvPr/>
        </p:nvSpPr>
        <p:spPr>
          <a:xfrm>
            <a:off x="4601588" y="3933056"/>
            <a:ext cx="4002860" cy="1353126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latin typeface="Gentium Book Basic" panose="02000503060000020004" pitchFamily="2" charset="-18"/>
              </a:rPr>
              <a:t>Władze samorządowe (powiaty, gminy)</a:t>
            </a:r>
            <a:endParaRPr lang="pl-PL" b="1" dirty="0">
              <a:latin typeface="Gentium Book Basic" panose="02000503060000020004" pitchFamily="2" charset="-18"/>
            </a:endParaRPr>
          </a:p>
        </p:txBody>
      </p:sp>
      <p:cxnSp>
        <p:nvCxnSpPr>
          <p:cNvPr id="11" name="Łącznik prosty ze strzałką 10"/>
          <p:cNvCxnSpPr/>
          <p:nvPr/>
        </p:nvCxnSpPr>
        <p:spPr>
          <a:xfrm flipH="1">
            <a:off x="2411760" y="2708920"/>
            <a:ext cx="648072" cy="86409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ze strzałką 12"/>
          <p:cNvCxnSpPr/>
          <p:nvPr/>
        </p:nvCxnSpPr>
        <p:spPr>
          <a:xfrm>
            <a:off x="6129848" y="2672916"/>
            <a:ext cx="504056" cy="93610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y ze strzałką 14"/>
          <p:cNvCxnSpPr/>
          <p:nvPr/>
        </p:nvCxnSpPr>
        <p:spPr>
          <a:xfrm>
            <a:off x="4169540" y="4077072"/>
            <a:ext cx="79208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ole tekstowe 15"/>
          <p:cNvSpPr txBox="1"/>
          <p:nvPr/>
        </p:nvSpPr>
        <p:spPr>
          <a:xfrm>
            <a:off x="1678104" y="-31285"/>
            <a:ext cx="615745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pl-PL" sz="2400" b="1" dirty="0" smtClean="0">
              <a:solidFill>
                <a:schemeClr val="bg2">
                  <a:lumMod val="50000"/>
                </a:schemeClr>
              </a:solidFill>
              <a:latin typeface="Gentium Book Basic" panose="02000503060000020004" pitchFamily="2" charset="-18"/>
            </a:endParaRPr>
          </a:p>
          <a:p>
            <a:pPr algn="ctr"/>
            <a:r>
              <a:rPr lang="pl-PL" sz="2400" b="1" dirty="0" smtClean="0">
                <a:solidFill>
                  <a:schemeClr val="tx2">
                    <a:lumMod val="50000"/>
                  </a:schemeClr>
                </a:solidFill>
                <a:latin typeface="Gentium Book Basic" panose="02000503060000020004" pitchFamily="2" charset="-18"/>
              </a:rPr>
              <a:t>Propozycja Programu „Zrozumieć Autyzm”</a:t>
            </a:r>
          </a:p>
          <a:p>
            <a:pPr algn="ctr"/>
            <a:r>
              <a:rPr lang="pl-PL" sz="2400" b="1" dirty="0">
                <a:solidFill>
                  <a:schemeClr val="tx2">
                    <a:lumMod val="50000"/>
                  </a:schemeClr>
                </a:solidFill>
                <a:latin typeface="Gentium Book Basic" panose="02000503060000020004" pitchFamily="2" charset="-18"/>
              </a:rPr>
              <a:t> </a:t>
            </a:r>
            <a:r>
              <a:rPr lang="pl-PL" sz="2400" b="1" dirty="0" smtClean="0">
                <a:solidFill>
                  <a:schemeClr val="tx2">
                    <a:lumMod val="50000"/>
                  </a:schemeClr>
                </a:solidFill>
                <a:latin typeface="Gentium Book Basic" panose="02000503060000020004" pitchFamily="2" charset="-18"/>
              </a:rPr>
              <a:t>w budowaniu </a:t>
            </a:r>
            <a:r>
              <a:rPr lang="pl-PL" sz="2400" b="1" dirty="0">
                <a:solidFill>
                  <a:schemeClr val="tx2">
                    <a:lumMod val="50000"/>
                  </a:schemeClr>
                </a:solidFill>
                <a:latin typeface="Gentium Book Basic" panose="02000503060000020004" pitchFamily="2" charset="-18"/>
              </a:rPr>
              <a:t>podstaw systemu wsparcia </a:t>
            </a:r>
            <a:br>
              <a:rPr lang="pl-PL" sz="2400" b="1" dirty="0">
                <a:solidFill>
                  <a:schemeClr val="tx2">
                    <a:lumMod val="50000"/>
                  </a:schemeClr>
                </a:solidFill>
                <a:latin typeface="Gentium Book Basic" panose="02000503060000020004" pitchFamily="2" charset="-18"/>
              </a:rPr>
            </a:br>
            <a:r>
              <a:rPr lang="pl-PL" sz="2400" b="1" dirty="0">
                <a:solidFill>
                  <a:schemeClr val="tx2">
                    <a:lumMod val="50000"/>
                  </a:schemeClr>
                </a:solidFill>
                <a:latin typeface="Gentium Book Basic" panose="02000503060000020004" pitchFamily="2" charset="-18"/>
              </a:rPr>
              <a:t>osób z </a:t>
            </a:r>
            <a:r>
              <a:rPr lang="pl-PL" sz="2400" b="1" dirty="0" smtClean="0">
                <a:solidFill>
                  <a:schemeClr val="tx2">
                    <a:lumMod val="50000"/>
                  </a:schemeClr>
                </a:solidFill>
                <a:latin typeface="Gentium Book Basic" panose="02000503060000020004" pitchFamily="2" charset="-18"/>
              </a:rPr>
              <a:t>autyzmem i ich rodzin</a:t>
            </a:r>
            <a:endParaRPr lang="pl-PL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31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ymbol zastępczy zawartości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8640"/>
            <a:ext cx="4104456" cy="5544766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427685"/>
            <a:ext cx="4392488" cy="2926495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4499992" y="6381328"/>
            <a:ext cx="3034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Dyrektor PP-P w Świeciu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608001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27584" y="814400"/>
            <a:ext cx="7772400" cy="1143000"/>
          </a:xfrm>
        </p:spPr>
        <p:txBody>
          <a:bodyPr>
            <a:noAutofit/>
          </a:bodyPr>
          <a:lstStyle/>
          <a:p>
            <a:pPr algn="ctr"/>
            <a:r>
              <a:rPr lang="pl-PL" sz="2800" dirty="0" smtClean="0">
                <a:latin typeface="Gentium Book Basic" panose="02000503060000020004" pitchFamily="2" charset="-18"/>
              </a:rPr>
              <a:t>Stowarzyszenie Pomocy Osobom </a:t>
            </a:r>
            <a:br>
              <a:rPr lang="pl-PL" sz="2800" dirty="0" smtClean="0">
                <a:latin typeface="Gentium Book Basic" panose="02000503060000020004" pitchFamily="2" charset="-18"/>
              </a:rPr>
            </a:br>
            <a:r>
              <a:rPr lang="pl-PL" sz="2800" dirty="0" smtClean="0">
                <a:latin typeface="Gentium Book Basic" panose="02000503060000020004" pitchFamily="2" charset="-18"/>
              </a:rPr>
              <a:t>ze Spektrum Autyzmu</a:t>
            </a:r>
            <a:br>
              <a:rPr lang="pl-PL" sz="2800" dirty="0" smtClean="0">
                <a:latin typeface="Gentium Book Basic" panose="02000503060000020004" pitchFamily="2" charset="-18"/>
              </a:rPr>
            </a:br>
            <a:r>
              <a:rPr lang="pl-PL" sz="2800" dirty="0" smtClean="0">
                <a:solidFill>
                  <a:srgbClr val="00B0F0"/>
                </a:solidFill>
                <a:latin typeface="Gentium Book Basic" panose="02000503060000020004" pitchFamily="2" charset="-18"/>
              </a:rPr>
              <a:t> </a:t>
            </a:r>
            <a:r>
              <a:rPr lang="pl-PL" sz="2800" b="1" i="1" dirty="0" smtClean="0">
                <a:solidFill>
                  <a:srgbClr val="00B0F0"/>
                </a:solidFill>
                <a:latin typeface="Gentium Book Basic" panose="02000503060000020004" pitchFamily="2" charset="-18"/>
              </a:rPr>
              <a:t>„Niebieski klucz”</a:t>
            </a:r>
            <a:endParaRPr lang="pl-PL" sz="2800" b="1" i="1" dirty="0">
              <a:solidFill>
                <a:srgbClr val="00B0F0"/>
              </a:solidFill>
              <a:latin typeface="Gentium Book Basic" panose="02000503060000020004" pitchFamily="2" charset="-18"/>
            </a:endParaRPr>
          </a:p>
        </p:txBody>
      </p:sp>
      <p:pic>
        <p:nvPicPr>
          <p:cNvPr id="7" name="Picture 2" descr="C:\Users\SPOA2\Documents\zdjęcia\2015\Świecie\album\medium_świecie\IMG_9131-06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88840"/>
            <a:ext cx="3134306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068960"/>
            <a:ext cx="5209728" cy="347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1234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POA2\Documents\zdjęcia\2015\Iława_konf\album\medium\IMG_2791-002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620688"/>
            <a:ext cx="4392488" cy="3294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SPOA2\Documents\zdjęcia\2015\Gołdap_Olecko_konferencja\DSC0500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573016"/>
            <a:ext cx="5058295" cy="2842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SPOA2\Documents\aa  Warmińsko-Mazurskie\godlo_wojewod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615" y="620688"/>
            <a:ext cx="1990662" cy="2575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843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1"/>
          <p:cNvSpPr>
            <a:spLocks noGrp="1"/>
          </p:cNvSpPr>
          <p:nvPr>
            <p:ph type="subTitle" idx="1"/>
          </p:nvPr>
        </p:nvSpPr>
        <p:spPr>
          <a:xfrm>
            <a:off x="1547664" y="3861048"/>
            <a:ext cx="6400800" cy="1600200"/>
          </a:xfrm>
        </p:spPr>
        <p:txBody>
          <a:bodyPr/>
          <a:lstStyle/>
          <a:p>
            <a:r>
              <a:rPr lang="pl-PL" dirty="0" smtClean="0"/>
              <a:t>Google: </a:t>
            </a:r>
            <a:r>
              <a:rPr lang="pl-PL" dirty="0" err="1" smtClean="0"/>
              <a:t>Synapsis</a:t>
            </a:r>
            <a:r>
              <a:rPr lang="pl-PL" dirty="0" smtClean="0"/>
              <a:t> + SUO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SUO</a:t>
            </a:r>
            <a:br>
              <a:rPr lang="pl-PL" dirty="0" smtClean="0"/>
            </a:br>
            <a:r>
              <a:rPr lang="pl-PL" dirty="0" smtClean="0"/>
              <a:t>specjalistyczne usługi opiekuńcze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268405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836712"/>
            <a:ext cx="7639247" cy="5085184"/>
          </a:xfrm>
        </p:spPr>
      </p:pic>
    </p:spTree>
    <p:extLst>
      <p:ext uri="{BB962C8B-B14F-4D97-AF65-F5344CB8AC3E}">
        <p14:creationId xmlns:p14="http://schemas.microsoft.com/office/powerpoint/2010/main" val="408921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ymbol zastępczy zawartości 2"/>
          <p:cNvSpPr>
            <a:spLocks noGrp="1"/>
          </p:cNvSpPr>
          <p:nvPr>
            <p:ph idx="1"/>
          </p:nvPr>
        </p:nvSpPr>
        <p:spPr>
          <a:xfrm>
            <a:off x="395536" y="404664"/>
            <a:ext cx="8183562" cy="6192688"/>
          </a:xfrm>
        </p:spPr>
        <p:txBody>
          <a:bodyPr>
            <a:normAutofit/>
          </a:bodyPr>
          <a:lstStyle/>
          <a:p>
            <a:pPr marL="0" indent="0" algn="ctr" eaLnBrk="1" hangingPunct="1">
              <a:buFont typeface="Wingdings 2" pitchFamily="18" charset="2"/>
              <a:buNone/>
            </a:pPr>
            <a:endParaRPr lang="pl-PL" altLang="pl-PL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hangingPunct="1">
              <a:buFont typeface="Wingdings 2" pitchFamily="18" charset="2"/>
              <a:buNone/>
            </a:pPr>
            <a:r>
              <a:rPr lang="pl-PL" altLang="pl-PL" sz="2400" b="1" dirty="0" smtClean="0">
                <a:solidFill>
                  <a:schemeClr val="tx2">
                    <a:lumMod val="75000"/>
                  </a:schemeClr>
                </a:solidFill>
                <a:latin typeface="Gentium Book Basic" panose="02000503060000020004" pitchFamily="2" charset="-18"/>
                <a:cs typeface="Times New Roman" panose="02020603050405020304" pitchFamily="18" charset="0"/>
              </a:rPr>
              <a:t>Zapraszamy do współpracy i odwiedzenia naszych </a:t>
            </a:r>
            <a:r>
              <a:rPr lang="pl-PL" altLang="pl-PL" sz="2400" b="1" dirty="0" smtClean="0">
                <a:solidFill>
                  <a:schemeClr val="tx2">
                    <a:lumMod val="75000"/>
                  </a:schemeClr>
                </a:solidFill>
                <a:latin typeface="Gentium Book Basic" panose="02000503060000020004" pitchFamily="2" charset="-18"/>
                <a:cs typeface="Times New Roman" panose="02020603050405020304" pitchFamily="18" charset="0"/>
              </a:rPr>
              <a:t/>
            </a:r>
            <a:br>
              <a:rPr lang="pl-PL" altLang="pl-PL" sz="2400" b="1" dirty="0" smtClean="0">
                <a:solidFill>
                  <a:schemeClr val="tx2">
                    <a:lumMod val="75000"/>
                  </a:schemeClr>
                </a:solidFill>
                <a:latin typeface="Gentium Book Basic" panose="02000503060000020004" pitchFamily="2" charset="-18"/>
                <a:cs typeface="Times New Roman" panose="02020603050405020304" pitchFamily="18" charset="0"/>
              </a:rPr>
            </a:br>
            <a:r>
              <a:rPr lang="pl-PL" altLang="pl-PL" sz="2400" b="1" dirty="0" smtClean="0">
                <a:solidFill>
                  <a:schemeClr val="tx2">
                    <a:lumMod val="75000"/>
                  </a:schemeClr>
                </a:solidFill>
                <a:latin typeface="Gentium Book Basic" panose="02000503060000020004" pitchFamily="2" charset="-18"/>
                <a:cs typeface="Times New Roman" panose="02020603050405020304" pitchFamily="18" charset="0"/>
              </a:rPr>
              <a:t>stron </a:t>
            </a:r>
            <a:r>
              <a:rPr lang="pl-PL" altLang="pl-PL" sz="2400" b="1" dirty="0" smtClean="0">
                <a:solidFill>
                  <a:schemeClr val="tx2">
                    <a:lumMod val="75000"/>
                  </a:schemeClr>
                </a:solidFill>
                <a:latin typeface="Gentium Book Basic" panose="02000503060000020004" pitchFamily="2" charset="-18"/>
                <a:cs typeface="Times New Roman" panose="02020603050405020304" pitchFamily="18" charset="0"/>
              </a:rPr>
              <a:t>internetowych</a:t>
            </a:r>
          </a:p>
          <a:p>
            <a:pPr marL="0" indent="0" eaLnBrk="1" hangingPunct="1">
              <a:buFont typeface="Wingdings 2" pitchFamily="18" charset="2"/>
              <a:buNone/>
            </a:pPr>
            <a:endParaRPr lang="pl-PL" altLang="pl-PL" dirty="0" smtClean="0">
              <a:solidFill>
                <a:schemeClr val="tx2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Font typeface="Wingdings 2" pitchFamily="18" charset="2"/>
              <a:buNone/>
            </a:pPr>
            <a:endParaRPr lang="pl-PL" altLang="pl-PL" dirty="0">
              <a:solidFill>
                <a:schemeClr val="tx2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Font typeface="Wingdings 2" pitchFamily="18" charset="2"/>
              <a:buNone/>
            </a:pPr>
            <a:endParaRPr lang="pl-PL" altLang="pl-PL" dirty="0" smtClean="0">
              <a:solidFill>
                <a:schemeClr val="tx2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Font typeface="Wingdings 2" pitchFamily="18" charset="2"/>
              <a:buNone/>
            </a:pPr>
            <a:endParaRPr lang="pl-PL" altLang="pl-PL" dirty="0" smtClean="0">
              <a:solidFill>
                <a:schemeClr val="tx2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hangingPunct="1">
              <a:buFont typeface="Wingdings 2" pitchFamily="18" charset="2"/>
              <a:buNone/>
            </a:pPr>
            <a:r>
              <a:rPr lang="pl-PL" altLang="pl-PL" sz="24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Gentium Book Basic" panose="02000503060000020004" pitchFamily="2" charset="-18"/>
                <a:cs typeface="Times New Roman" panose="02020603050405020304" pitchFamily="18" charset="0"/>
              </a:rPr>
              <a:t>www. zrozumiecautyzm.eu </a:t>
            </a:r>
          </a:p>
          <a:p>
            <a:pPr marL="0" indent="0" algn="ctr" eaLnBrk="1" hangingPunct="1">
              <a:buFont typeface="Wingdings 2" pitchFamily="18" charset="2"/>
              <a:buNone/>
            </a:pPr>
            <a:r>
              <a:rPr lang="pl-PL" altLang="pl-PL" sz="24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Gentium Book Basic" panose="02000503060000020004" pitchFamily="2" charset="-18"/>
                <a:cs typeface="Times New Roman" panose="02020603050405020304" pitchFamily="18" charset="0"/>
              </a:rPr>
              <a:t>www.spoa.org.pl  </a:t>
            </a:r>
            <a:endParaRPr lang="pl-PL" altLang="pl-PL" sz="2400" dirty="0" smtClean="0">
              <a:solidFill>
                <a:schemeClr val="tx2">
                  <a:lumMod val="75000"/>
                  <a:lumOff val="25000"/>
                </a:schemeClr>
              </a:solidFill>
              <a:latin typeface="Gentium Book Basic" panose="02000503060000020004" pitchFamily="2" charset="-18"/>
              <a:cs typeface="Times New Roman" panose="02020603050405020304" pitchFamily="18" charset="0"/>
            </a:endParaRPr>
          </a:p>
          <a:p>
            <a:pPr marL="0" indent="0" algn="ctr" eaLnBrk="1" hangingPunct="1">
              <a:buFont typeface="Wingdings 2" pitchFamily="18" charset="2"/>
              <a:buNone/>
            </a:pPr>
            <a:r>
              <a:rPr lang="pl-PL" altLang="pl-PL" sz="24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Gentium Book Basic" panose="02000503060000020004" pitchFamily="2" charset="-18"/>
                <a:cs typeface="Times New Roman" panose="02020603050405020304" pitchFamily="18" charset="0"/>
              </a:rPr>
              <a:t>    </a:t>
            </a:r>
            <a:r>
              <a:rPr lang="pl-PL" altLang="pl-PL" sz="2400" dirty="0" smtClean="0">
                <a:solidFill>
                  <a:schemeClr val="tx2">
                    <a:lumMod val="75000"/>
                  </a:schemeClr>
                </a:solidFill>
                <a:latin typeface="Gentium Book Basic" panose="02000503060000020004" pitchFamily="2" charset="-18"/>
                <a:cs typeface="Times New Roman" panose="02020603050405020304" pitchFamily="18" charset="0"/>
              </a:rPr>
              <a:t>Stowarzyszenie Pomocy Osobom Autystycznym w Gdańsku</a:t>
            </a:r>
          </a:p>
          <a:p>
            <a:pPr marL="0" indent="0" eaLnBrk="1" hangingPunct="1">
              <a:buFont typeface="Wingdings 2" pitchFamily="18" charset="2"/>
              <a:buNone/>
            </a:pPr>
            <a:endParaRPr lang="pl-PL" altLang="pl-PL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916460"/>
            <a:ext cx="1584548" cy="1584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777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323528" y="4149080"/>
            <a:ext cx="88204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>
                <a:solidFill>
                  <a:schemeClr val="tx2">
                    <a:lumMod val="75000"/>
                  </a:schemeClr>
                </a:solidFill>
                <a:latin typeface="Gentium Book Basic" panose="02000503060000020004" pitchFamily="2" charset="-18"/>
              </a:rPr>
              <a:t>Stowarzyszenie Pomocy Osobom Autystycznym</a:t>
            </a:r>
            <a:r>
              <a:rPr lang="pl-PL" sz="2400" dirty="0">
                <a:solidFill>
                  <a:schemeClr val="tx2">
                    <a:lumMod val="75000"/>
                  </a:schemeClr>
                </a:solidFill>
                <a:latin typeface="Gentium Book Basic" panose="02000503060000020004" pitchFamily="2" charset="-18"/>
              </a:rPr>
              <a:t> </a:t>
            </a:r>
            <a:r>
              <a:rPr lang="pl-PL" sz="2400" dirty="0" smtClean="0">
                <a:solidFill>
                  <a:schemeClr val="tx2">
                    <a:lumMod val="75000"/>
                  </a:schemeClr>
                </a:solidFill>
                <a:latin typeface="Gentium Book Basic" panose="02000503060000020004" pitchFamily="2" charset="-18"/>
              </a:rPr>
              <a:t>założone                          zostało w </a:t>
            </a:r>
            <a:r>
              <a:rPr lang="pl-PL" sz="2400" dirty="0">
                <a:solidFill>
                  <a:schemeClr val="tx2">
                    <a:lumMod val="75000"/>
                  </a:schemeClr>
                </a:solidFill>
                <a:latin typeface="Gentium Book Basic" panose="02000503060000020004" pitchFamily="2" charset="-18"/>
              </a:rPr>
              <a:t>1991 roku. </a:t>
            </a:r>
            <a:r>
              <a:rPr lang="pl-PL" sz="2400" dirty="0" smtClean="0">
                <a:solidFill>
                  <a:schemeClr val="tx2">
                    <a:lumMod val="75000"/>
                  </a:schemeClr>
                </a:solidFill>
                <a:latin typeface="Gentium Book Basic" panose="02000503060000020004" pitchFamily="2" charset="-18"/>
                <a:ea typeface="Calibri" panose="020F0502020204030204" pitchFamily="34" charset="0"/>
              </a:rPr>
              <a:t>Celem </a:t>
            </a:r>
            <a:r>
              <a:rPr lang="pl-PL" sz="2400" dirty="0">
                <a:solidFill>
                  <a:schemeClr val="tx2">
                    <a:lumMod val="75000"/>
                  </a:schemeClr>
                </a:solidFill>
                <a:latin typeface="Gentium Book Basic" panose="02000503060000020004" pitchFamily="2" charset="-18"/>
                <a:ea typeface="Calibri" panose="020F0502020204030204" pitchFamily="34" charset="0"/>
              </a:rPr>
              <a:t>działań Stowarzyszenia jest budowanie programu pomocy </a:t>
            </a:r>
            <a:r>
              <a:rPr lang="pl-PL" sz="2400" dirty="0" smtClean="0">
                <a:solidFill>
                  <a:schemeClr val="tx2">
                    <a:lumMod val="75000"/>
                  </a:schemeClr>
                </a:solidFill>
                <a:latin typeface="Gentium Book Basic" panose="02000503060000020004" pitchFamily="2" charset="-18"/>
                <a:ea typeface="Calibri" panose="020F0502020204030204" pitchFamily="34" charset="0"/>
              </a:rPr>
              <a:t>osobom ze spektrum autyzmu </a:t>
            </a:r>
            <a:r>
              <a:rPr lang="pl-PL" sz="2400" b="1" dirty="0" smtClean="0">
                <a:solidFill>
                  <a:schemeClr val="tx2">
                    <a:lumMod val="75000"/>
                  </a:schemeClr>
                </a:solidFill>
                <a:latin typeface="Gentium Book Basic" panose="02000503060000020004" pitchFamily="2" charset="-18"/>
                <a:ea typeface="Calibri" panose="020F0502020204030204" pitchFamily="34" charset="0"/>
              </a:rPr>
              <a:t>„Żyć </a:t>
            </a:r>
            <a:r>
              <a:rPr lang="pl-PL" sz="2400" b="1" dirty="0">
                <a:solidFill>
                  <a:schemeClr val="tx2">
                    <a:lumMod val="75000"/>
                  </a:schemeClr>
                </a:solidFill>
                <a:latin typeface="Gentium Book Basic" panose="02000503060000020004" pitchFamily="2" charset="-18"/>
                <a:ea typeface="Calibri" panose="020F0502020204030204" pitchFamily="34" charset="0"/>
              </a:rPr>
              <a:t>Razem” </a:t>
            </a:r>
            <a:r>
              <a:rPr lang="pl-PL" sz="2400" dirty="0" smtClean="0">
                <a:solidFill>
                  <a:schemeClr val="tx2">
                    <a:lumMod val="75000"/>
                  </a:schemeClr>
                </a:solidFill>
                <a:latin typeface="Gentium Book Basic" panose="02000503060000020004" pitchFamily="2" charset="-18"/>
                <a:ea typeface="Calibri" panose="020F0502020204030204" pitchFamily="34" charset="0"/>
              </a:rPr>
              <a:t>–  </a:t>
            </a:r>
            <a:r>
              <a:rPr lang="pl-PL" sz="2400" dirty="0">
                <a:solidFill>
                  <a:schemeClr val="tx2">
                    <a:lumMod val="75000"/>
                  </a:schemeClr>
                </a:solidFill>
                <a:latin typeface="Gentium Book Basic" panose="02000503060000020004" pitchFamily="2" charset="-18"/>
                <a:ea typeface="Calibri" panose="020F0502020204030204" pitchFamily="34" charset="0"/>
              </a:rPr>
              <a:t>wsparcia i integracji </a:t>
            </a:r>
            <a:r>
              <a:rPr lang="pl-PL" sz="2400" b="1" dirty="0">
                <a:solidFill>
                  <a:schemeClr val="tx2">
                    <a:lumMod val="75000"/>
                  </a:schemeClr>
                </a:solidFill>
                <a:latin typeface="Gentium Book Basic" panose="02000503060000020004" pitchFamily="2" charset="-18"/>
                <a:ea typeface="Calibri" panose="020F0502020204030204" pitchFamily="34" charset="0"/>
              </a:rPr>
              <a:t>od wczesnego dzieciństwa po wiek dojrzały </a:t>
            </a:r>
            <a:r>
              <a:rPr lang="pl-PL" sz="2400" dirty="0">
                <a:solidFill>
                  <a:schemeClr val="tx2">
                    <a:lumMod val="75000"/>
                  </a:schemeClr>
                </a:solidFill>
                <a:latin typeface="Gentium Book Basic" panose="02000503060000020004" pitchFamily="2" charset="-18"/>
                <a:ea typeface="Calibri" panose="020F0502020204030204" pitchFamily="34" charset="0"/>
              </a:rPr>
              <a:t>oraz zapewnienie </a:t>
            </a:r>
            <a:r>
              <a:rPr lang="pl-PL" sz="2400" b="1" dirty="0" smtClean="0">
                <a:solidFill>
                  <a:schemeClr val="tx2">
                    <a:lumMod val="75000"/>
                  </a:schemeClr>
                </a:solidFill>
                <a:latin typeface="Gentium Book Basic" panose="02000503060000020004" pitchFamily="2" charset="-18"/>
                <a:ea typeface="Calibri" panose="020F0502020204030204" pitchFamily="34" charset="0"/>
              </a:rPr>
              <a:t>prawa </a:t>
            </a:r>
            <a:r>
              <a:rPr lang="pl-PL" sz="2400" b="1" dirty="0">
                <a:solidFill>
                  <a:schemeClr val="tx2">
                    <a:lumMod val="75000"/>
                  </a:schemeClr>
                </a:solidFill>
                <a:latin typeface="Gentium Book Basic" panose="02000503060000020004" pitchFamily="2" charset="-18"/>
                <a:ea typeface="Calibri" panose="020F0502020204030204" pitchFamily="34" charset="0"/>
              </a:rPr>
              <a:t>do samorealizacji</a:t>
            </a:r>
            <a:r>
              <a:rPr lang="pl-PL" sz="2400" dirty="0">
                <a:solidFill>
                  <a:schemeClr val="tx2">
                    <a:lumMod val="75000"/>
                  </a:schemeClr>
                </a:solidFill>
                <a:latin typeface="Gentium Book Basic" panose="02000503060000020004" pitchFamily="2" charset="-18"/>
                <a:ea typeface="Calibri" panose="020F0502020204030204" pitchFamily="34" charset="0"/>
              </a:rPr>
              <a:t> </a:t>
            </a:r>
            <a:r>
              <a:rPr lang="pl-PL" sz="2400" dirty="0" smtClean="0">
                <a:solidFill>
                  <a:schemeClr val="tx2">
                    <a:lumMod val="75000"/>
                  </a:schemeClr>
                </a:solidFill>
                <a:latin typeface="Gentium Book Basic" panose="02000503060000020004" pitchFamily="2" charset="-18"/>
                <a:ea typeface="Calibri" panose="020F0502020204030204" pitchFamily="34" charset="0"/>
              </a:rPr>
              <a:t>i </a:t>
            </a:r>
            <a:r>
              <a:rPr lang="pl-PL" sz="2400" b="1" dirty="0" smtClean="0">
                <a:solidFill>
                  <a:schemeClr val="tx2">
                    <a:lumMod val="75000"/>
                  </a:schemeClr>
                </a:solidFill>
                <a:latin typeface="Gentium Book Basic" panose="02000503060000020004" pitchFamily="2" charset="-18"/>
                <a:ea typeface="Calibri" panose="020F0502020204030204" pitchFamily="34" charset="0"/>
              </a:rPr>
              <a:t>uczestnictwa </a:t>
            </a:r>
            <a:r>
              <a:rPr lang="pl-PL" sz="2400" b="1" dirty="0" smtClean="0">
                <a:solidFill>
                  <a:schemeClr val="tx2">
                    <a:lumMod val="75000"/>
                  </a:schemeClr>
                </a:solidFill>
                <a:latin typeface="Gentium Book Basic" panose="02000503060000020004" pitchFamily="2" charset="-18"/>
                <a:ea typeface="Calibri" panose="020F0502020204030204" pitchFamily="34" charset="0"/>
              </a:rPr>
              <a:t>w </a:t>
            </a:r>
            <a:r>
              <a:rPr lang="pl-PL" sz="2400" b="1" dirty="0">
                <a:solidFill>
                  <a:schemeClr val="tx2">
                    <a:lumMod val="75000"/>
                  </a:schemeClr>
                </a:solidFill>
                <a:latin typeface="Gentium Book Basic" panose="02000503060000020004" pitchFamily="2" charset="-18"/>
                <a:ea typeface="Calibri" panose="020F0502020204030204" pitchFamily="34" charset="0"/>
              </a:rPr>
              <a:t>życiu społecznym. </a:t>
            </a:r>
            <a:endParaRPr lang="pl-PL" sz="2400" b="1" dirty="0">
              <a:solidFill>
                <a:schemeClr val="tx2">
                  <a:lumMod val="75000"/>
                </a:schemeClr>
              </a:solidFill>
              <a:latin typeface="Gentium Book Basic" panose="02000503060000020004" pitchFamily="2" charset="-18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380" y="260648"/>
            <a:ext cx="6912767" cy="3888432"/>
          </a:xfrm>
          <a:prstGeom prst="rect">
            <a:avLst/>
          </a:prstGeom>
        </p:spPr>
      </p:pic>
      <p:pic>
        <p:nvPicPr>
          <p:cNvPr id="4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63" y="260665"/>
            <a:ext cx="1081317" cy="870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911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ytuł 1"/>
          <p:cNvSpPr>
            <a:spLocks noGrp="1"/>
          </p:cNvSpPr>
          <p:nvPr>
            <p:ph type="title"/>
          </p:nvPr>
        </p:nvSpPr>
        <p:spPr bwMode="auto">
          <a:xfrm>
            <a:off x="539550" y="2996952"/>
            <a:ext cx="8604450" cy="2016224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r>
              <a:rPr lang="pl-PL" altLang="pl-PL" sz="2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 Book Basic" panose="02000503060000020004" pitchFamily="2" charset="-18"/>
              </a:rPr>
              <a:t/>
            </a:r>
            <a:br>
              <a:rPr lang="pl-PL" altLang="pl-PL" sz="2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 Book Basic" panose="02000503060000020004" pitchFamily="2" charset="-18"/>
              </a:rPr>
            </a:br>
            <a:r>
              <a:rPr lang="pl-PL" altLang="pl-PL" sz="24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Gentium Book Basic" panose="02000503060000020004" pitchFamily="2" charset="-18"/>
                <a:cs typeface="Times New Roman" panose="02020603050405020304" pitchFamily="18" charset="0"/>
              </a:rPr>
              <a:t>Zmiany legislacyjne </a:t>
            </a:r>
            <a:br>
              <a:rPr lang="pl-PL" altLang="pl-PL" sz="24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Gentium Book Basic" panose="02000503060000020004" pitchFamily="2" charset="-18"/>
                <a:cs typeface="Times New Roman" panose="02020603050405020304" pitchFamily="18" charset="0"/>
              </a:rPr>
            </a:br>
            <a:r>
              <a:rPr lang="pl-PL" altLang="pl-PL" sz="24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Gentium Book Basic" panose="02000503060000020004" pitchFamily="2" charset="-18"/>
                <a:cs typeface="Times New Roman" panose="02020603050405020304" pitchFamily="18" charset="0"/>
              </a:rPr>
              <a:t/>
            </a:r>
            <a:br>
              <a:rPr lang="pl-PL" altLang="pl-PL" sz="24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Gentium Book Basic" panose="02000503060000020004" pitchFamily="2" charset="-18"/>
                <a:cs typeface="Times New Roman" panose="02020603050405020304" pitchFamily="18" charset="0"/>
              </a:rPr>
            </a:br>
            <a:r>
              <a:rPr lang="pl-PL" altLang="pl-PL" sz="2400" dirty="0" smtClean="0">
                <a:solidFill>
                  <a:schemeClr val="tx2">
                    <a:lumMod val="75000"/>
                  </a:schemeClr>
                </a:solidFill>
                <a:effectLst/>
                <a:latin typeface="Gentium Book Basic" panose="02000503060000020004" pitchFamily="2" charset="-18"/>
                <a:cs typeface="Times New Roman" panose="02020603050405020304" pitchFamily="18" charset="0"/>
              </a:rPr>
              <a:t>Działania na rzecz zmian prawnych, które pozwolą </a:t>
            </a:r>
            <a:br>
              <a:rPr lang="pl-PL" altLang="pl-PL" sz="2400" dirty="0" smtClean="0">
                <a:solidFill>
                  <a:schemeClr val="tx2">
                    <a:lumMod val="75000"/>
                  </a:schemeClr>
                </a:solidFill>
                <a:effectLst/>
                <a:latin typeface="Gentium Book Basic" panose="02000503060000020004" pitchFamily="2" charset="-18"/>
                <a:cs typeface="Times New Roman" panose="02020603050405020304" pitchFamily="18" charset="0"/>
              </a:rPr>
            </a:br>
            <a:r>
              <a:rPr lang="pl-PL" altLang="pl-PL" sz="2400" dirty="0" smtClean="0">
                <a:solidFill>
                  <a:schemeClr val="tx2">
                    <a:lumMod val="75000"/>
                  </a:schemeClr>
                </a:solidFill>
                <a:effectLst/>
                <a:latin typeface="Gentium Book Basic" panose="02000503060000020004" pitchFamily="2" charset="-18"/>
                <a:cs typeface="Times New Roman" panose="02020603050405020304" pitchFamily="18" charset="0"/>
              </a:rPr>
              <a:t>na tworzenie małych placówek dla dorosłych osób </a:t>
            </a:r>
            <a:br>
              <a:rPr lang="pl-PL" altLang="pl-PL" sz="2400" dirty="0" smtClean="0">
                <a:solidFill>
                  <a:schemeClr val="tx2">
                    <a:lumMod val="75000"/>
                  </a:schemeClr>
                </a:solidFill>
                <a:effectLst/>
                <a:latin typeface="Gentium Book Basic" panose="02000503060000020004" pitchFamily="2" charset="-18"/>
                <a:cs typeface="Times New Roman" panose="02020603050405020304" pitchFamily="18" charset="0"/>
              </a:rPr>
            </a:br>
            <a:r>
              <a:rPr lang="pl-PL" altLang="pl-PL" sz="2400" dirty="0" smtClean="0">
                <a:solidFill>
                  <a:schemeClr val="tx2">
                    <a:lumMod val="75000"/>
                  </a:schemeClr>
                </a:solidFill>
                <a:effectLst/>
                <a:latin typeface="Gentium Book Basic" panose="02000503060000020004" pitchFamily="2" charset="-18"/>
                <a:cs typeface="Times New Roman" panose="02020603050405020304" pitchFamily="18" charset="0"/>
              </a:rPr>
              <a:t>z autyzmem w całym kraju i współfinansowanie ich </a:t>
            </a:r>
            <a:br>
              <a:rPr lang="pl-PL" altLang="pl-PL" sz="2400" dirty="0" smtClean="0">
                <a:solidFill>
                  <a:schemeClr val="tx2">
                    <a:lumMod val="75000"/>
                  </a:schemeClr>
                </a:solidFill>
                <a:effectLst/>
                <a:latin typeface="Gentium Book Basic" panose="02000503060000020004" pitchFamily="2" charset="-18"/>
                <a:cs typeface="Times New Roman" panose="02020603050405020304" pitchFamily="18" charset="0"/>
              </a:rPr>
            </a:br>
            <a:r>
              <a:rPr lang="pl-PL" altLang="pl-PL" sz="2400" dirty="0" smtClean="0">
                <a:solidFill>
                  <a:schemeClr val="tx2">
                    <a:lumMod val="75000"/>
                  </a:schemeClr>
                </a:solidFill>
                <a:effectLst/>
                <a:latin typeface="Gentium Book Basic" panose="02000503060000020004" pitchFamily="2" charset="-18"/>
                <a:cs typeface="Times New Roman" panose="02020603050405020304" pitchFamily="18" charset="0"/>
              </a:rPr>
              <a:t>z budżetu państwa.</a:t>
            </a:r>
          </a:p>
        </p:txBody>
      </p:sp>
      <p:pic>
        <p:nvPicPr>
          <p:cNvPr id="28675" name="Picture 2" descr="http://upload.wikimedia.org/wikipedia/commons/b/b3/Sejm_R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548680"/>
            <a:ext cx="2497807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142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3140968"/>
            <a:ext cx="818388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sz="2700" dirty="0" smtClean="0">
                <a:solidFill>
                  <a:schemeClr val="tx2">
                    <a:lumMod val="75000"/>
                  </a:schemeClr>
                </a:solidFill>
                <a:effectLst/>
                <a:latin typeface="Gentium Book Basic" panose="02000503060000020004" pitchFamily="2" charset="-18"/>
              </a:rPr>
              <a:t/>
            </a:r>
            <a:br>
              <a:rPr lang="pl-PL" sz="2700" dirty="0" smtClean="0">
                <a:solidFill>
                  <a:schemeClr val="tx2">
                    <a:lumMod val="75000"/>
                  </a:schemeClr>
                </a:solidFill>
                <a:effectLst/>
                <a:latin typeface="Gentium Book Basic" panose="02000503060000020004" pitchFamily="2" charset="-18"/>
              </a:rPr>
            </a:br>
            <a:r>
              <a:rPr lang="pl-PL" sz="2700" dirty="0" smtClean="0">
                <a:solidFill>
                  <a:schemeClr val="tx2">
                    <a:lumMod val="75000"/>
                  </a:schemeClr>
                </a:solidFill>
                <a:effectLst/>
                <a:latin typeface="Gentium Book Basic" panose="02000503060000020004" pitchFamily="2" charset="-18"/>
                <a:cs typeface="Times New Roman" panose="02020603050405020304" pitchFamily="18" charset="0"/>
              </a:rPr>
              <a:t>Kampania społeczna na rzecz małych domów dla dorosłych osób z autyzmem</a:t>
            </a:r>
            <a:endParaRPr lang="pl-PL" sz="2700" dirty="0">
              <a:solidFill>
                <a:schemeClr val="tx2">
                  <a:lumMod val="75000"/>
                </a:schemeClr>
              </a:solidFill>
              <a:effectLst/>
              <a:latin typeface="Gentium Book Basic" panose="02000503060000020004" pitchFamily="2" charset="-18"/>
              <a:cs typeface="Times New Roman" panose="02020603050405020304" pitchFamily="18" charset="0"/>
            </a:endParaRPr>
          </a:p>
        </p:txBody>
      </p:sp>
      <p:pic>
        <p:nvPicPr>
          <p:cNvPr id="4" name="Obraz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067" y="631743"/>
            <a:ext cx="3344833" cy="2228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301" y="4221088"/>
            <a:ext cx="4226364" cy="2221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67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323528" y="692696"/>
            <a:ext cx="8712968" cy="5347047"/>
          </a:xfrm>
        </p:spPr>
        <p:txBody>
          <a:bodyPr/>
          <a:lstStyle/>
          <a:p>
            <a:pPr marL="0" indent="0" algn="ctr">
              <a:buClr>
                <a:schemeClr val="accent6"/>
              </a:buClr>
              <a:buNone/>
              <a:defRPr/>
            </a:pPr>
            <a:r>
              <a:rPr lang="pl-PL" sz="2400" dirty="0" smtClean="0">
                <a:solidFill>
                  <a:schemeClr val="tx2">
                    <a:lumMod val="75000"/>
                  </a:schemeClr>
                </a:solidFill>
                <a:latin typeface="Gentium Basic" panose="02000503060000020004" pitchFamily="2" charset="-18"/>
                <a:cs typeface="Arial" panose="020B0604020202020204" pitchFamily="34" charset="0"/>
              </a:rPr>
              <a:t>               EFRWP jest organizacją pozarządową, działającą  </a:t>
            </a:r>
          </a:p>
          <a:p>
            <a:pPr marL="0" indent="0" algn="ctr">
              <a:buClr>
                <a:schemeClr val="accent6"/>
              </a:buClr>
              <a:buNone/>
              <a:defRPr/>
            </a:pPr>
            <a:r>
              <a:rPr lang="pl-PL" sz="2400" dirty="0" smtClean="0">
                <a:solidFill>
                  <a:schemeClr val="tx2">
                    <a:lumMod val="75000"/>
                  </a:schemeClr>
                </a:solidFill>
                <a:latin typeface="Gentium Basic" panose="02000503060000020004" pitchFamily="2" charset="-18"/>
                <a:cs typeface="Arial" panose="020B0604020202020204" pitchFamily="34" charset="0"/>
              </a:rPr>
              <a:t>na rzecz rozwoju polskiej wsi.  </a:t>
            </a:r>
          </a:p>
          <a:p>
            <a:pPr marL="0" indent="0">
              <a:buClr>
                <a:schemeClr val="accent6"/>
              </a:buClr>
              <a:buNone/>
              <a:defRPr/>
            </a:pPr>
            <a:endParaRPr lang="pl-PL" sz="2400" dirty="0">
              <a:solidFill>
                <a:schemeClr val="tx2">
                  <a:lumMod val="75000"/>
                </a:schemeClr>
              </a:solidFill>
              <a:latin typeface="Gentium Basic" panose="02000503060000020004" pitchFamily="2" charset="-18"/>
              <a:cs typeface="Arial" panose="020B0604020202020204" pitchFamily="34" charset="0"/>
            </a:endParaRPr>
          </a:p>
          <a:p>
            <a:pPr marL="0" indent="0">
              <a:buClr>
                <a:schemeClr val="accent6"/>
              </a:buClr>
              <a:buNone/>
              <a:defRPr/>
            </a:pPr>
            <a:r>
              <a:rPr lang="pl-PL" sz="2400" dirty="0" smtClean="0">
                <a:solidFill>
                  <a:schemeClr val="tx2">
                    <a:lumMod val="75000"/>
                  </a:schemeClr>
                </a:solidFill>
                <a:latin typeface="Gentium Basic" panose="02000503060000020004" pitchFamily="2" charset="-18"/>
                <a:cs typeface="Arial" panose="020B0604020202020204" pitchFamily="34" charset="0"/>
              </a:rPr>
              <a:t>Od ponad 20 lat pomaga zmieniać wizerunek wsi wspierając:</a:t>
            </a:r>
          </a:p>
          <a:p>
            <a:pPr marL="0" indent="0">
              <a:buClr>
                <a:schemeClr val="accent6"/>
              </a:buClr>
              <a:buNone/>
              <a:defRPr/>
            </a:pPr>
            <a:endParaRPr lang="pl-PL" sz="2400" dirty="0" smtClean="0">
              <a:solidFill>
                <a:schemeClr val="tx2">
                  <a:lumMod val="75000"/>
                </a:schemeClr>
              </a:solidFill>
              <a:latin typeface="Gentium Basic" panose="02000503060000020004" pitchFamily="2" charset="-18"/>
              <a:cs typeface="Arial" panose="020B0604020202020204" pitchFamily="34" charset="0"/>
            </a:endParaRPr>
          </a:p>
          <a:p>
            <a:pPr lvl="1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Gentium Basic" panose="02000503060000020004" pitchFamily="2" charset="-18"/>
                <a:cs typeface="Arial" panose="020B0604020202020204" pitchFamily="34" charset="0"/>
              </a:rPr>
              <a:t>  inwestycje infrastrukturalne w gminach</a:t>
            </a:r>
          </a:p>
          <a:p>
            <a:pPr lvl="1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Gentium Basic" panose="02000503060000020004" pitchFamily="2" charset="-18"/>
                <a:cs typeface="Arial" panose="020B0604020202020204" pitchFamily="34" charset="0"/>
              </a:rPr>
              <a:t>  wyrównywanie szans edukacyjnych</a:t>
            </a:r>
          </a:p>
          <a:p>
            <a:pPr marL="347663" lvl="1" indent="0"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Gentium Basic" panose="02000503060000020004" pitchFamily="2" charset="-18"/>
                <a:cs typeface="Arial" panose="020B0604020202020204" pitchFamily="34" charset="0"/>
              </a:rPr>
              <a:t>    dzieci i młodzieży</a:t>
            </a:r>
          </a:p>
          <a:p>
            <a:pPr lvl="1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Gentium Basic" panose="02000503060000020004" pitchFamily="2" charset="-18"/>
                <a:cs typeface="Arial" panose="020B0604020202020204" pitchFamily="34" charset="0"/>
              </a:rPr>
              <a:t>  rozwój małych i średnich przedsiębiorstw</a:t>
            </a:r>
          </a:p>
          <a:p>
            <a:pPr lvl="1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Gentium Basic" panose="02000503060000020004" pitchFamily="2" charset="-18"/>
                <a:cs typeface="Arial" panose="020B0604020202020204" pitchFamily="34" charset="0"/>
              </a:rPr>
              <a:t>  działania na rzecz zdrowia, kultury i tradycji</a:t>
            </a:r>
          </a:p>
          <a:p>
            <a:pPr marL="0" indent="0">
              <a:buNone/>
              <a:defRPr/>
            </a:pPr>
            <a:endParaRPr lang="pl-PL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  <a:defRPr/>
            </a:pPr>
            <a:r>
              <a:rPr lang="pl-PL" sz="2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www.efrwp.pl</a:t>
            </a:r>
            <a:endParaRPr lang="pl-PL" sz="24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Symbol zastępczy zawartości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1307653" cy="1304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041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698" y="1447800"/>
            <a:ext cx="5983804" cy="457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Symbol zastępczy zawartości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35" y="793197"/>
            <a:ext cx="1224136" cy="1220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Symbol zastępczy zawartości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35" y="2636912"/>
            <a:ext cx="1228250" cy="1225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Symbol zastępczy zawartości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79" y="4403908"/>
            <a:ext cx="1220744" cy="1217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493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16632"/>
            <a:ext cx="8820472" cy="7272808"/>
          </a:xfrm>
        </p:spPr>
        <p:txBody>
          <a:bodyPr>
            <a:normAutofit fontScale="40000" lnSpcReduction="20000"/>
          </a:bodyPr>
          <a:lstStyle/>
          <a:p>
            <a:pPr marL="0" indent="0" eaLnBrk="1" hangingPunct="1">
              <a:buNone/>
            </a:pPr>
            <a:r>
              <a:rPr lang="pl-PL" altLang="pl-PL" sz="51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Gentium Book Basic" panose="02000503060000020004" pitchFamily="2" charset="-18"/>
                <a:cs typeface="Times New Roman" panose="02020603050405020304" pitchFamily="18" charset="0"/>
              </a:rPr>
              <a:t>   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pl-PL" altLang="pl-PL" sz="5100" dirty="0" smtClean="0">
                <a:solidFill>
                  <a:schemeClr val="tx2">
                    <a:lumMod val="75000"/>
                  </a:schemeClr>
                </a:solidFill>
                <a:latin typeface="Gentium Book Basic" panose="02000503060000020004" pitchFamily="2" charset="-18"/>
                <a:cs typeface="Times New Roman" panose="02020603050405020304" pitchFamily="18" charset="0"/>
              </a:rPr>
              <a:t>Według Światowej Organizacji Zdrowia, </a:t>
            </a:r>
            <a:r>
              <a:rPr lang="pl-PL" altLang="pl-PL" sz="5100" dirty="0" smtClean="0">
                <a:solidFill>
                  <a:schemeClr val="accent1"/>
                </a:solidFill>
                <a:latin typeface="Gentium Book Basic" panose="02000503060000020004" pitchFamily="2" charset="-18"/>
                <a:cs typeface="Times New Roman" panose="02020603050405020304" pitchFamily="18" charset="0"/>
              </a:rPr>
              <a:t>autyzm obok raka, cukrzycy </a:t>
            </a:r>
            <a:r>
              <a:rPr lang="pl-PL" altLang="pl-PL" sz="5100" dirty="0" smtClean="0">
                <a:solidFill>
                  <a:schemeClr val="accent1"/>
                </a:solidFill>
                <a:latin typeface="Gentium Book Basic" panose="02000503060000020004" pitchFamily="2" charset="-18"/>
                <a:cs typeface="Times New Roman" panose="02020603050405020304" pitchFamily="18" charset="0"/>
              </a:rPr>
              <a:t>i </a:t>
            </a:r>
            <a:r>
              <a:rPr lang="pl-PL" altLang="pl-PL" sz="5100" dirty="0" smtClean="0">
                <a:solidFill>
                  <a:schemeClr val="accent1"/>
                </a:solidFill>
                <a:latin typeface="Gentium Book Basic" panose="02000503060000020004" pitchFamily="2" charset="-18"/>
                <a:cs typeface="Times New Roman" panose="02020603050405020304" pitchFamily="18" charset="0"/>
              </a:rPr>
              <a:t>AIDS jest jednym z najpoważniejszych problemów zdrowotnych świata</a:t>
            </a:r>
            <a:r>
              <a:rPr lang="pl-PL" altLang="pl-PL" sz="51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Gentium Book Basic" panose="02000503060000020004" pitchFamily="2" charset="-18"/>
                <a:cs typeface="Times New Roman" panose="02020603050405020304" pitchFamily="18" charset="0"/>
              </a:rPr>
              <a:t>; </a:t>
            </a:r>
            <a:r>
              <a:rPr lang="pl-PL" altLang="pl-PL" sz="5100" dirty="0" smtClean="0">
                <a:solidFill>
                  <a:schemeClr val="tx2">
                    <a:lumMod val="75000"/>
                  </a:schemeClr>
                </a:solidFill>
                <a:latin typeface="Gentium Book Basic" panose="02000503060000020004" pitchFamily="2" charset="-18"/>
                <a:cs typeface="Times New Roman" panose="02020603050405020304" pitchFamily="18" charset="0"/>
              </a:rPr>
              <a:t>dotyka około 5 mln ludzi na świecie, niezależnie od płci, rasy i statutu społeczno-ekonomicznego</a:t>
            </a:r>
            <a:r>
              <a:rPr lang="pl-PL" altLang="pl-PL" sz="5100" dirty="0" smtClean="0">
                <a:solidFill>
                  <a:schemeClr val="tx2">
                    <a:lumMod val="75000"/>
                  </a:schemeClr>
                </a:solidFill>
                <a:latin typeface="Gentium Book Basic" panose="02000503060000020004" pitchFamily="2" charset="-18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pl-PL" sz="5100" dirty="0" smtClean="0">
              <a:solidFill>
                <a:schemeClr val="tx2">
                  <a:lumMod val="75000"/>
                </a:schemeClr>
              </a:solidFill>
              <a:latin typeface="Gentium Book Basic" panose="02000503060000020004" pitchFamily="2" charset="-18"/>
              <a:cs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pl-PL" sz="5100" dirty="0" smtClean="0">
                <a:solidFill>
                  <a:schemeClr val="tx2">
                    <a:lumMod val="75000"/>
                  </a:schemeClr>
                </a:solidFill>
                <a:latin typeface="Gentium Book Basic" panose="02000503060000020004" pitchFamily="2" charset="-18"/>
              </a:rPr>
              <a:t>10 lat temu </a:t>
            </a:r>
            <a:r>
              <a:rPr lang="pl-PL" sz="5100" dirty="0">
                <a:solidFill>
                  <a:schemeClr val="tx2">
                    <a:lumMod val="75000"/>
                  </a:schemeClr>
                </a:solidFill>
                <a:latin typeface="Gentium Book Basic" panose="02000503060000020004" pitchFamily="2" charset="-18"/>
              </a:rPr>
              <a:t>1 na 1000 dzieci </a:t>
            </a:r>
            <a:r>
              <a:rPr lang="pl-PL" sz="5100" dirty="0" smtClean="0">
                <a:solidFill>
                  <a:schemeClr val="tx2">
                    <a:lumMod val="75000"/>
                  </a:schemeClr>
                </a:solidFill>
                <a:latin typeface="Gentium Book Basic" panose="02000503060000020004" pitchFamily="2" charset="-18"/>
              </a:rPr>
              <a:t>rodziło się z autyzmem, </a:t>
            </a:r>
            <a:r>
              <a:rPr lang="pl-PL" sz="51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Gentium Book Basic" panose="02000503060000020004" pitchFamily="2" charset="-18"/>
              </a:rPr>
              <a:t/>
            </a:r>
            <a:br>
              <a:rPr lang="pl-PL" sz="51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Gentium Book Basic" panose="02000503060000020004" pitchFamily="2" charset="-18"/>
              </a:rPr>
            </a:br>
            <a:r>
              <a:rPr lang="pl-PL" sz="5100" dirty="0" smtClean="0">
                <a:solidFill>
                  <a:schemeClr val="accent1"/>
                </a:solidFill>
                <a:latin typeface="Gentium Book Basic" panose="02000503060000020004" pitchFamily="2" charset="-18"/>
              </a:rPr>
              <a:t>obecnie </a:t>
            </a:r>
            <a:r>
              <a:rPr lang="pl-PL" sz="5100" dirty="0">
                <a:solidFill>
                  <a:schemeClr val="accent1"/>
                </a:solidFill>
                <a:latin typeface="Gentium Book Basic" panose="02000503060000020004" pitchFamily="2" charset="-18"/>
              </a:rPr>
              <a:t>1 na 110 dzieci cierpi na szerokie spektrum </a:t>
            </a:r>
            <a:r>
              <a:rPr lang="pl-PL" sz="5100" dirty="0" smtClean="0">
                <a:solidFill>
                  <a:schemeClr val="accent1"/>
                </a:solidFill>
                <a:latin typeface="Gentium Book Basic" panose="02000503060000020004" pitchFamily="2" charset="-18"/>
              </a:rPr>
              <a:t>autyzmu</a:t>
            </a:r>
            <a:r>
              <a:rPr lang="pl-PL" sz="51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Gentium Book Basic" panose="02000503060000020004" pitchFamily="2" charset="-18"/>
              </a:rPr>
              <a:t>. </a:t>
            </a:r>
            <a:r>
              <a:rPr lang="pl-PL" sz="51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Gentium Book Basic" panose="02000503060000020004" pitchFamily="2" charset="-18"/>
              </a:rPr>
              <a:t/>
            </a:r>
            <a:br>
              <a:rPr lang="pl-PL" sz="51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Gentium Book Basic" panose="02000503060000020004" pitchFamily="2" charset="-18"/>
              </a:rPr>
            </a:br>
            <a:r>
              <a:rPr lang="pl-PL" sz="5100" dirty="0" smtClean="0">
                <a:solidFill>
                  <a:schemeClr val="tx2">
                    <a:lumMod val="75000"/>
                  </a:schemeClr>
                </a:solidFill>
                <a:latin typeface="Gentium Book Basic" panose="02000503060000020004" pitchFamily="2" charset="-18"/>
              </a:rPr>
              <a:t>W </a:t>
            </a:r>
            <a:r>
              <a:rPr lang="pl-PL" sz="5100" dirty="0">
                <a:solidFill>
                  <a:schemeClr val="tx2">
                    <a:lumMod val="75000"/>
                  </a:schemeClr>
                </a:solidFill>
                <a:latin typeface="Gentium Book Basic" panose="02000503060000020004" pitchFamily="2" charset="-18"/>
              </a:rPr>
              <a:t>USA 1,68 na </a:t>
            </a:r>
            <a:r>
              <a:rPr lang="pl-PL" sz="5100" dirty="0" smtClean="0">
                <a:solidFill>
                  <a:schemeClr val="tx2">
                    <a:lumMod val="75000"/>
                  </a:schemeClr>
                </a:solidFill>
                <a:latin typeface="Gentium Book Basic" panose="02000503060000020004" pitchFamily="2" charset="-18"/>
              </a:rPr>
              <a:t>1000 dzieci ma autyzm, </a:t>
            </a:r>
            <a:r>
              <a:rPr lang="pl-PL" sz="5100" dirty="0">
                <a:solidFill>
                  <a:schemeClr val="tx2">
                    <a:lumMod val="75000"/>
                  </a:schemeClr>
                </a:solidFill>
                <a:latin typeface="Gentium Book Basic" panose="02000503060000020004" pitchFamily="2" charset="-18"/>
              </a:rPr>
              <a:t>co jest już </a:t>
            </a:r>
            <a:r>
              <a:rPr lang="pl-PL" sz="5100" b="1" dirty="0">
                <a:solidFill>
                  <a:schemeClr val="tx2">
                    <a:lumMod val="75000"/>
                  </a:schemeClr>
                </a:solidFill>
                <a:latin typeface="Gentium Book Basic" panose="02000503060000020004" pitchFamily="2" charset="-18"/>
              </a:rPr>
              <a:t>czynnikiem </a:t>
            </a:r>
            <a:r>
              <a:rPr lang="pl-PL" sz="5100" b="1" dirty="0" smtClean="0">
                <a:solidFill>
                  <a:schemeClr val="tx2">
                    <a:lumMod val="75000"/>
                  </a:schemeClr>
                </a:solidFill>
                <a:latin typeface="Gentium Book Basic" panose="02000503060000020004" pitchFamily="2" charset="-18"/>
              </a:rPr>
              <a:t>epidemiologicznym</a:t>
            </a:r>
            <a:r>
              <a:rPr lang="pl-PL" sz="5100" dirty="0" smtClean="0">
                <a:solidFill>
                  <a:schemeClr val="tx2">
                    <a:lumMod val="75000"/>
                  </a:schemeClr>
                </a:solidFill>
                <a:latin typeface="Gentium Book Basic" panose="02000503060000020004" pitchFamily="2" charset="-18"/>
              </a:rPr>
              <a:t>.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pl-PL" sz="5100" dirty="0" smtClean="0">
              <a:solidFill>
                <a:schemeClr val="tx2">
                  <a:lumMod val="75000"/>
                  <a:lumOff val="25000"/>
                </a:schemeClr>
              </a:solidFill>
              <a:latin typeface="Gentium Book Basic" panose="02000503060000020004" pitchFamily="2" charset="-18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l-PL" sz="5100" dirty="0">
                <a:solidFill>
                  <a:schemeClr val="tx2">
                    <a:lumMod val="75000"/>
                  </a:schemeClr>
                </a:solidFill>
                <a:latin typeface="Gentium Book Basic" panose="02000503060000020004" pitchFamily="2" charset="-18"/>
                <a:cs typeface="Arial" panose="020B0604020202020204" pitchFamily="34" charset="0"/>
              </a:rPr>
              <a:t>Brak danych statystycznych w </a:t>
            </a:r>
            <a:r>
              <a:rPr lang="pl-PL" sz="5100" dirty="0" smtClean="0">
                <a:solidFill>
                  <a:schemeClr val="tx2">
                    <a:lumMod val="75000"/>
                  </a:schemeClr>
                </a:solidFill>
                <a:latin typeface="Gentium Book Basic" panose="02000503060000020004" pitchFamily="2" charset="-18"/>
                <a:cs typeface="Arial" panose="020B0604020202020204" pitchFamily="34" charset="0"/>
              </a:rPr>
              <a:t>Polsce na temat dokładnej liczby osób dotkniętych autyzmem. </a:t>
            </a:r>
          </a:p>
          <a:p>
            <a:pPr>
              <a:buFont typeface="Wingdings" panose="05000000000000000000" pitchFamily="2" charset="2"/>
              <a:buChar char="Ø"/>
            </a:pPr>
            <a:endParaRPr lang="pl-PL" sz="5100" dirty="0">
              <a:solidFill>
                <a:schemeClr val="tx2">
                  <a:lumMod val="75000"/>
                </a:schemeClr>
              </a:solidFill>
              <a:latin typeface="Gentium Book Basic" panose="02000503060000020004" pitchFamily="2" charset="-18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l-PL" sz="5100" b="1" dirty="0">
                <a:solidFill>
                  <a:schemeClr val="tx2">
                    <a:lumMod val="75000"/>
                  </a:schemeClr>
                </a:solidFill>
                <a:latin typeface="Gentium Basic" panose="02000503060000020004" pitchFamily="2" charset="-18"/>
              </a:rPr>
              <a:t>Według statystyk 1% społeczeństwa cierpi na zaburzenia </a:t>
            </a:r>
            <a:br>
              <a:rPr lang="pl-PL" sz="5100" b="1" dirty="0">
                <a:solidFill>
                  <a:schemeClr val="tx2">
                    <a:lumMod val="75000"/>
                  </a:schemeClr>
                </a:solidFill>
                <a:latin typeface="Gentium Basic" panose="02000503060000020004" pitchFamily="2" charset="-18"/>
              </a:rPr>
            </a:br>
            <a:r>
              <a:rPr lang="pl-PL" sz="5100" b="1" dirty="0">
                <a:solidFill>
                  <a:schemeClr val="tx2">
                    <a:lumMod val="75000"/>
                  </a:schemeClr>
                </a:solidFill>
                <a:latin typeface="Gentium Basic" panose="02000503060000020004" pitchFamily="2" charset="-18"/>
              </a:rPr>
              <a:t>ze spektrum </a:t>
            </a:r>
            <a:r>
              <a:rPr lang="pl-PL" sz="5100" b="1" dirty="0" smtClean="0">
                <a:solidFill>
                  <a:schemeClr val="tx2">
                    <a:lumMod val="75000"/>
                  </a:schemeClr>
                </a:solidFill>
                <a:latin typeface="Gentium Basic" panose="02000503060000020004" pitchFamily="2" charset="-18"/>
              </a:rPr>
              <a:t>autyzmu</a:t>
            </a:r>
          </a:p>
          <a:p>
            <a:pPr marL="0" indent="0">
              <a:buNone/>
            </a:pPr>
            <a:endParaRPr lang="pl-PL" sz="5100" b="1" dirty="0" smtClean="0">
              <a:solidFill>
                <a:schemeClr val="tx2">
                  <a:lumMod val="75000"/>
                </a:schemeClr>
              </a:solidFill>
              <a:latin typeface="Gentium Basic" panose="02000503060000020004" pitchFamily="2" charset="-18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l-PL" sz="5100" b="1" dirty="0" smtClean="0">
                <a:solidFill>
                  <a:schemeClr val="tx2">
                    <a:lumMod val="75000"/>
                  </a:schemeClr>
                </a:solidFill>
                <a:latin typeface="Gentium Basic" panose="02000503060000020004" pitchFamily="2" charset="-18"/>
                <a:cs typeface="Arial" panose="020B0604020202020204" pitchFamily="34" charset="0"/>
              </a:rPr>
              <a:t>W 2010 </a:t>
            </a:r>
            <a:r>
              <a:rPr lang="pl-PL" sz="5100" b="1" dirty="0">
                <a:solidFill>
                  <a:schemeClr val="tx2">
                    <a:lumMod val="75000"/>
                  </a:schemeClr>
                </a:solidFill>
                <a:latin typeface="Gentium Basic" panose="02000503060000020004" pitchFamily="2" charset="-18"/>
                <a:cs typeface="Arial" panose="020B0604020202020204" pitchFamily="34" charset="0"/>
              </a:rPr>
              <a:t>r.</a:t>
            </a:r>
            <a:r>
              <a:rPr lang="pl-PL" sz="5100" dirty="0">
                <a:solidFill>
                  <a:schemeClr val="tx2">
                    <a:lumMod val="75000"/>
                  </a:schemeClr>
                </a:solidFill>
                <a:latin typeface="Gentium Basic" panose="02000503060000020004" pitchFamily="2" charset="-18"/>
                <a:cs typeface="Arial" panose="020B0604020202020204" pitchFamily="34" charset="0"/>
              </a:rPr>
              <a:t> w orzecznictwie o niepełnosprawności </a:t>
            </a:r>
            <a:r>
              <a:rPr lang="pl-PL" sz="5100" dirty="0" smtClean="0">
                <a:solidFill>
                  <a:schemeClr val="tx2">
                    <a:lumMod val="75000"/>
                  </a:schemeClr>
                </a:solidFill>
                <a:latin typeface="Gentium Basic" panose="02000503060000020004" pitchFamily="2" charset="-18"/>
                <a:cs typeface="Arial" panose="020B0604020202020204" pitchFamily="34" charset="0"/>
              </a:rPr>
              <a:t> wprowadzono </a:t>
            </a:r>
            <a:r>
              <a:rPr lang="pl-PL" sz="5100" b="1" dirty="0">
                <a:solidFill>
                  <a:schemeClr val="tx2">
                    <a:lumMod val="75000"/>
                  </a:schemeClr>
                </a:solidFill>
                <a:latin typeface="Gentium Basic" panose="02000503060000020004" pitchFamily="2" charset="-18"/>
                <a:cs typeface="Arial" panose="020B0604020202020204" pitchFamily="34" charset="0"/>
              </a:rPr>
              <a:t>kod oznaczający </a:t>
            </a:r>
            <a:r>
              <a:rPr lang="pl-PL" sz="5100" b="1" dirty="0" smtClean="0">
                <a:solidFill>
                  <a:schemeClr val="tx2">
                    <a:lumMod val="75000"/>
                  </a:schemeClr>
                </a:solidFill>
                <a:latin typeface="Gentium Basic" panose="02000503060000020004" pitchFamily="2" charset="-18"/>
                <a:cs typeface="Arial" panose="020B0604020202020204" pitchFamily="34" charset="0"/>
              </a:rPr>
              <a:t>autyzm.</a:t>
            </a:r>
            <a:endParaRPr lang="pl-PL" sz="5100" b="1" dirty="0">
              <a:solidFill>
                <a:schemeClr val="tx2">
                  <a:lumMod val="75000"/>
                </a:schemeClr>
              </a:solidFill>
              <a:latin typeface="Gentium Basic" panose="02000503060000020004" pitchFamily="2" charset="-18"/>
            </a:endParaRPr>
          </a:p>
          <a:p>
            <a:pPr>
              <a:buFont typeface="Wingdings" panose="05000000000000000000" pitchFamily="2" charset="2"/>
              <a:buChar char="Ø"/>
            </a:pPr>
            <a:endParaRPr lang="pl-PL" sz="3800" dirty="0" smtClean="0">
              <a:solidFill>
                <a:schemeClr val="tx2">
                  <a:lumMod val="75000"/>
                </a:schemeClr>
              </a:solidFill>
              <a:latin typeface="Gentium Book Basic" panose="02000503060000020004" pitchFamily="2" charset="-18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pl-PL" sz="3800" dirty="0">
              <a:solidFill>
                <a:schemeClr val="tx2">
                  <a:lumMod val="75000"/>
                </a:schemeClr>
              </a:solidFill>
              <a:latin typeface="Gentium Book Basic" panose="02000503060000020004" pitchFamily="2" charset="-18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pl-PL" sz="3800" dirty="0">
              <a:solidFill>
                <a:schemeClr val="tx2">
                  <a:lumMod val="75000"/>
                </a:schemeClr>
              </a:solidFill>
              <a:latin typeface="Gentium Book Basic" panose="02000503060000020004" pitchFamily="2" charset="-18"/>
              <a:cs typeface="Arial" panose="020B0604020202020204" pitchFamily="34" charset="0"/>
            </a:endParaRPr>
          </a:p>
          <a:p>
            <a:pPr marL="0" indent="0" eaLnBrk="1" hangingPunct="1">
              <a:buNone/>
            </a:pPr>
            <a:r>
              <a:rPr lang="pl-PL" sz="3800" b="1" dirty="0">
                <a:solidFill>
                  <a:schemeClr val="tx2">
                    <a:lumMod val="75000"/>
                  </a:schemeClr>
                </a:solidFill>
                <a:latin typeface="Gentium Book Basic" panose="02000503060000020004" pitchFamily="2" charset="-18"/>
                <a:cs typeface="Arial" panose="020B0604020202020204" pitchFamily="34" charset="0"/>
              </a:rPr>
              <a:t/>
            </a:r>
            <a:br>
              <a:rPr lang="pl-PL" sz="3800" b="1" dirty="0">
                <a:solidFill>
                  <a:schemeClr val="tx2">
                    <a:lumMod val="75000"/>
                  </a:schemeClr>
                </a:solidFill>
                <a:latin typeface="Gentium Book Basic" panose="02000503060000020004" pitchFamily="2" charset="-18"/>
                <a:cs typeface="Arial" panose="020B0604020202020204" pitchFamily="34" charset="0"/>
              </a:rPr>
            </a:br>
            <a:r>
              <a:rPr lang="pl-PL" sz="3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Gentium Book Basic" panose="02000503060000020004" pitchFamily="2" charset="-18"/>
                <a:cs typeface="Arial" panose="020B0604020202020204" pitchFamily="34" charset="0"/>
              </a:rPr>
              <a:t/>
            </a:r>
            <a:br>
              <a:rPr lang="pl-PL" sz="3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Gentium Book Basic" panose="02000503060000020004" pitchFamily="2" charset="-18"/>
                <a:cs typeface="Arial" panose="020B0604020202020204" pitchFamily="34" charset="0"/>
              </a:rPr>
            </a:br>
            <a:endParaRPr lang="pl-PL" sz="3800" b="1" dirty="0" smtClean="0">
              <a:solidFill>
                <a:schemeClr val="tx2">
                  <a:lumMod val="75000"/>
                  <a:lumOff val="25000"/>
                </a:schemeClr>
              </a:solidFill>
              <a:latin typeface="Gentium Book Basic" panose="02000503060000020004" pitchFamily="2" charset="-18"/>
            </a:endParaRPr>
          </a:p>
          <a:p>
            <a:pPr marL="0" indent="0" eaLnBrk="1" hangingPunct="1">
              <a:buNone/>
            </a:pPr>
            <a:endParaRPr lang="pl-PL" sz="3800" b="1" dirty="0" smtClean="0">
              <a:latin typeface="Gentium Book Basic" panose="02000503060000020004" pitchFamily="2" charset="-18"/>
            </a:endParaRPr>
          </a:p>
          <a:p>
            <a:pPr marL="0" indent="0" eaLnBrk="1" hangingPunct="1">
              <a:buNone/>
            </a:pPr>
            <a:endParaRPr lang="pl-PL" altLang="pl-PL" sz="3800" b="1" dirty="0" smtClean="0">
              <a:latin typeface="Gentium Book Basic" panose="02000503060000020004" pitchFamily="2" charset="-18"/>
              <a:cs typeface="Times New Roman" panose="02020603050405020304" pitchFamily="18" charset="0"/>
            </a:endParaRPr>
          </a:p>
          <a:p>
            <a:pPr marL="0" indent="0" eaLnBrk="1" hangingPunct="1">
              <a:buNone/>
            </a:pPr>
            <a:endParaRPr lang="pl-PL" altLang="pl-PL" sz="3800" b="1" dirty="0" smtClean="0">
              <a:latin typeface="Gentium Book Basic" panose="02000503060000020004" pitchFamily="2" charset="-18"/>
              <a:cs typeface="Times New Roman" panose="02020603050405020304" pitchFamily="18" charset="0"/>
            </a:endParaRPr>
          </a:p>
          <a:p>
            <a:pPr marL="0" indent="0" eaLnBrk="1" hangingPunct="1">
              <a:buNone/>
            </a:pPr>
            <a:endParaRPr lang="pl-PL" altLang="pl-PL" sz="3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pitał">
  <a:themeElements>
    <a:clrScheme name="Kapitał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Kapitał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Kapitał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56752</TotalTime>
  <Words>789</Words>
  <Application>Microsoft Office PowerPoint</Application>
  <PresentationFormat>Pokaz na ekranie (4:3)</PresentationFormat>
  <Paragraphs>184</Paragraphs>
  <Slides>39</Slides>
  <Notes>9</Notes>
  <HiddenSlides>0</HiddenSlides>
  <MMClips>0</MMClips>
  <ScaleCrop>false</ScaleCrop>
  <HeadingPairs>
    <vt:vector size="8" baseType="variant">
      <vt:variant>
        <vt:lpstr>Używane czcionki</vt:lpstr>
      </vt:variant>
      <vt:variant>
        <vt:i4>10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39</vt:i4>
      </vt:variant>
    </vt:vector>
  </HeadingPairs>
  <TitlesOfParts>
    <vt:vector size="51" baseType="lpstr">
      <vt:lpstr>Arial</vt:lpstr>
      <vt:lpstr>Calibri</vt:lpstr>
      <vt:lpstr>Franklin Gothic Book</vt:lpstr>
      <vt:lpstr>Gentium Basic</vt:lpstr>
      <vt:lpstr>Gentium Book Basic</vt:lpstr>
      <vt:lpstr>Perpetua</vt:lpstr>
      <vt:lpstr>Times New Roman</vt:lpstr>
      <vt:lpstr>Verdana</vt:lpstr>
      <vt:lpstr>Wingdings</vt:lpstr>
      <vt:lpstr>Wingdings 2</vt:lpstr>
      <vt:lpstr>Kapitał</vt:lpstr>
      <vt:lpstr>CorelDraw.Rysunek.8</vt:lpstr>
      <vt:lpstr>Prezentacja programu PowerPoint</vt:lpstr>
      <vt:lpstr>PROGRAM ZROZUMIEĆ AUTYZM 2012-2017  </vt:lpstr>
      <vt:lpstr>patronat medialny</vt:lpstr>
      <vt:lpstr>Prezentacja programu PowerPoint</vt:lpstr>
      <vt:lpstr> Zmiany legislacyjne   Działania na rzecz zmian prawnych, które pozwolą  na tworzenie małych placówek dla dorosłych osób  z autyzmem w całym kraju i współfinansowanie ich  z budżetu państwa.</vt:lpstr>
      <vt:lpstr>               Kampania społeczna na rzecz małych domów dla dorosłych osób z autyzmem</vt:lpstr>
      <vt:lpstr>Prezentacja programu PowerPoint</vt:lpstr>
      <vt:lpstr>Prezentacja programu PowerPoint</vt:lpstr>
      <vt:lpstr>Prezentacja programu PowerPoint</vt:lpstr>
      <vt:lpstr>Prezentacja programu PowerPoint</vt:lpstr>
      <vt:lpstr>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      Współpracujemy z Okręgową Izbą Lekarską  w Gdańsku, Toruniu, Olsztynie oraz filią w Elblągu.    W latach 2013-2015 przeszkolono 214 lekarzy i pielęgniarek.  24 października 2015 r. bezpłatne szkolenie dla lekarzy  w Toruniu</vt:lpstr>
      <vt:lpstr>Forum Organizacji Pozarządowych 18 kwietnia 2015  „Budujemy lepszy świat dla osób z autyzmem”  Patronat honorowy Małżonki Prezydenta RP Anny Komorowskiej  w Europejskim Centrum Solidarności w Gdańsku</vt:lpstr>
      <vt:lpstr>Dotychczasowa realizacja i zasięg Programu „Zrozumieć Autyzm”                          w województwie kujawsko-pomorskim</vt:lpstr>
      <vt:lpstr>Podpisanie listu intencyjnego  Toruń, 5 listopada 2013 r.</vt:lpstr>
      <vt:lpstr>ZROZUMIEĆ AUTYZM  w województwie kujawsko-pomorskim                                              </vt:lpstr>
      <vt:lpstr>Prezentacja programu PowerPoint</vt:lpstr>
      <vt:lpstr>Prezentacja programu PowerPoint</vt:lpstr>
      <vt:lpstr>KONWENT POWIATÓW 13 MARCA 2015 r.</vt:lpstr>
      <vt:lpstr>Prezentacja programu PowerPoint</vt:lpstr>
      <vt:lpstr>   Marek Witkowski - Przewodniczący Komisji  Posiedzenie Komisji dotyczyło:  „Analizy potrzeb osób z autyzmem oraz instytucji, które się nimi zajmują”.  Przedstawiona została sytuacja osób z autyzmem i ich rodzin,  na podstawie informacji przekazywanych podczas zrealizowanych konferencji powiatowych w latach 2014-2015.        </vt:lpstr>
      <vt:lpstr>Prezentacja programu PowerPoint</vt:lpstr>
      <vt:lpstr>Budowanie podstaw systemu wsparcia  osób z autyzmem  w Programie „Zrozumieć Autyzm” </vt:lpstr>
      <vt:lpstr>Prezentacja programu PowerPoint</vt:lpstr>
      <vt:lpstr>Prezentacja programu PowerPoint</vt:lpstr>
      <vt:lpstr>Prezentacja programu PowerPoint</vt:lpstr>
      <vt:lpstr>Stowarzyszenie Pomocy Osobom  ze Spektrum Autyzmu  „Niebieski klucz”</vt:lpstr>
      <vt:lpstr>Prezentacja programu PowerPoint</vt:lpstr>
      <vt:lpstr>SUO specjalistyczne usługi opiekuńcze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Leszek</dc:creator>
  <cp:lastModifiedBy>emilia ludwiczak</cp:lastModifiedBy>
  <cp:revision>455</cp:revision>
  <dcterms:created xsi:type="dcterms:W3CDTF">2012-09-24T17:30:24Z</dcterms:created>
  <dcterms:modified xsi:type="dcterms:W3CDTF">2015-06-15T23:00:54Z</dcterms:modified>
</cp:coreProperties>
</file>