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1" r:id="rId3"/>
    <p:sldId id="282" r:id="rId4"/>
    <p:sldId id="311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315" r:id="rId14"/>
    <p:sldId id="310" r:id="rId15"/>
    <p:sldId id="316" r:id="rId16"/>
    <p:sldId id="291" r:id="rId17"/>
    <p:sldId id="292" r:id="rId18"/>
    <p:sldId id="293" r:id="rId19"/>
    <p:sldId id="294" r:id="rId20"/>
    <p:sldId id="295" r:id="rId21"/>
    <p:sldId id="296" r:id="rId22"/>
    <p:sldId id="317" r:id="rId23"/>
    <p:sldId id="297" r:id="rId24"/>
    <p:sldId id="298" r:id="rId25"/>
    <p:sldId id="299" r:id="rId26"/>
    <p:sldId id="300" r:id="rId27"/>
    <p:sldId id="318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9" r:id="rId38"/>
    <p:sldId id="280" r:id="rId3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481" autoAdjust="0"/>
  </p:normalViewPr>
  <p:slideViewPr>
    <p:cSldViewPr>
      <p:cViewPr varScale="1">
        <p:scale>
          <a:sx n="83" d="100"/>
          <a:sy n="83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B5A06F2-B0A5-4A2A-BC06-1A782163B1B0}" type="datetimeFigureOut">
              <a:rPr lang="pl-PL" smtClean="0"/>
              <a:t>2015-11-28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5235DDA-1C90-4297-AD21-A65A9723D72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kontaktszubin@ppppnaklo.pl" TargetMode="External"/><Relationship Id="rId2" Type="http://schemas.openxmlformats.org/officeDocument/2006/relationships/hyperlink" Target="mailto:kontakt@ppppnaklo.pl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hyperlink" Target="http://www.ppppnaklo.pl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pppnaklo.pl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846640" cy="3960439"/>
          </a:xfrm>
        </p:spPr>
        <p:txBody>
          <a:bodyPr/>
          <a:lstStyle/>
          <a:p>
            <a:r>
              <a:rPr lang="pl-PL" sz="5400" dirty="0" smtClean="0"/>
              <a:t/>
            </a:r>
            <a:br>
              <a:rPr lang="pl-PL" sz="5400" dirty="0" smtClean="0"/>
            </a:br>
            <a:r>
              <a:rPr lang="pl-PL" sz="5400" dirty="0"/>
              <a:t/>
            </a:r>
            <a:br>
              <a:rPr lang="pl-PL" sz="5400" dirty="0"/>
            </a:br>
            <a:r>
              <a:rPr lang="pl-PL" sz="5400" dirty="0" smtClean="0"/>
              <a:t/>
            </a:r>
            <a:br>
              <a:rPr lang="pl-PL" sz="5400" dirty="0" smtClean="0"/>
            </a:br>
            <a:r>
              <a:rPr lang="pl-PL" sz="5400" dirty="0"/>
              <a:t/>
            </a:r>
            <a:br>
              <a:rPr lang="pl-PL" sz="5400" dirty="0"/>
            </a:br>
            <a:r>
              <a:rPr lang="pl-PL" sz="5400" dirty="0" smtClean="0"/>
              <a:t/>
            </a:r>
            <a:br>
              <a:rPr lang="pl-PL" sz="5400" dirty="0" smtClean="0"/>
            </a:br>
            <a:r>
              <a:rPr lang="pl-PL" sz="5400" dirty="0"/>
              <a:t/>
            </a:r>
            <a:br>
              <a:rPr lang="pl-PL" sz="5400" dirty="0"/>
            </a:br>
            <a:r>
              <a:rPr lang="pl-PL" sz="5400" dirty="0" smtClean="0"/>
              <a:t/>
            </a:r>
            <a:br>
              <a:rPr lang="pl-PL" sz="5400" dirty="0" smtClean="0"/>
            </a:br>
            <a:r>
              <a:rPr lang="pl-PL" sz="5400" dirty="0"/>
              <a:t/>
            </a:r>
            <a:br>
              <a:rPr lang="pl-PL" sz="5400" dirty="0"/>
            </a:br>
            <a:r>
              <a:rPr lang="pl-PL" sz="5400" dirty="0" smtClean="0"/>
              <a:t/>
            </a:r>
            <a:br>
              <a:rPr lang="pl-PL" sz="5400" dirty="0" smtClean="0"/>
            </a:br>
            <a:r>
              <a:rPr lang="pl-PL" sz="3600" b="1" dirty="0" smtClean="0">
                <a:effectLst/>
              </a:rPr>
              <a:t>DZIAŁALNOŚĆ POWIATOWEJ PORADNI PSYCHOLOGICZNO – PEDAGOGICZNEJ </a:t>
            </a:r>
            <a:br>
              <a:rPr lang="pl-PL" sz="3600" b="1" dirty="0" smtClean="0">
                <a:effectLst/>
              </a:rPr>
            </a:br>
            <a:r>
              <a:rPr lang="pl-PL" sz="3600" b="1" dirty="0" smtClean="0">
                <a:effectLst/>
              </a:rPr>
              <a:t>W NAKLE N. NOT. </a:t>
            </a:r>
            <a:br>
              <a:rPr lang="pl-PL" sz="3600" b="1" dirty="0" smtClean="0">
                <a:effectLst/>
              </a:rPr>
            </a:br>
            <a:r>
              <a:rPr lang="pl-PL" sz="3600" b="1" dirty="0" smtClean="0">
                <a:effectLst/>
              </a:rPr>
              <a:t>NA RZECZ WSPIERANIA DZIECKA, RODZINY I SZKOŁY</a:t>
            </a:r>
            <a:br>
              <a:rPr lang="pl-PL" sz="3600" b="1" dirty="0" smtClean="0">
                <a:effectLst/>
              </a:rPr>
            </a:br>
            <a:r>
              <a:rPr lang="pl-PL" sz="3600" b="1" dirty="0" smtClean="0">
                <a:effectLst/>
              </a:rPr>
              <a:t> – WSPÓŁCZESNE WYZWANIA.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4000" dirty="0" smtClean="0"/>
              <a:t> </a:t>
            </a:r>
            <a:br>
              <a:rPr lang="pl-PL" sz="4000" dirty="0" smtClean="0"/>
            </a:br>
            <a:endParaRPr lang="pl-PL" sz="4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59632" y="4509120"/>
            <a:ext cx="6400800" cy="2083296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KONFERENCJA POWIATOWA</a:t>
            </a:r>
          </a:p>
          <a:p>
            <a:r>
              <a:rPr lang="pl-PL" sz="2800" b="1" dirty="0" smtClean="0"/>
              <a:t>40-LECIE PORADNICTWA</a:t>
            </a:r>
          </a:p>
          <a:p>
            <a:r>
              <a:rPr lang="pl-PL" sz="2800" b="1" dirty="0" smtClean="0"/>
              <a:t>26 listopad 2015</a:t>
            </a:r>
          </a:p>
        </p:txBody>
      </p:sp>
    </p:spTree>
    <p:extLst>
      <p:ext uri="{BB962C8B-B14F-4D97-AF65-F5344CB8AC3E}">
        <p14:creationId xmlns:p14="http://schemas.microsoft.com/office/powerpoint/2010/main" val="202034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9888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2400" b="1" dirty="0">
                <a:effectLst/>
              </a:rPr>
              <a:t>W roku szkolnym 2014/15 w Poradni objęto pomocą </a:t>
            </a:r>
            <a:r>
              <a:rPr lang="pl-PL" sz="2400" b="1" dirty="0" smtClean="0">
                <a:effectLst/>
              </a:rPr>
              <a:t/>
            </a:r>
            <a:br>
              <a:rPr lang="pl-PL" sz="2400" b="1" dirty="0" smtClean="0">
                <a:effectLst/>
              </a:rPr>
            </a:br>
            <a:r>
              <a:rPr lang="pl-PL" sz="2400" b="1" u="sng" dirty="0" smtClean="0">
                <a:effectLst/>
              </a:rPr>
              <a:t>1738 </a:t>
            </a:r>
            <a:r>
              <a:rPr lang="pl-PL" sz="2400" b="1" u="sng" dirty="0">
                <a:effectLst/>
              </a:rPr>
              <a:t>dzieci i młodzieży</a:t>
            </a:r>
            <a:r>
              <a:rPr lang="pl-PL" sz="2400" b="1" dirty="0">
                <a:effectLst/>
              </a:rPr>
              <a:t> </a:t>
            </a:r>
            <a:r>
              <a:rPr lang="pl-PL" sz="2400" b="1" dirty="0" smtClean="0">
                <a:effectLst/>
              </a:rPr>
              <a:t/>
            </a:r>
            <a:br>
              <a:rPr lang="pl-PL" sz="2400" b="1" dirty="0" smtClean="0">
                <a:effectLst/>
              </a:rPr>
            </a:br>
            <a:r>
              <a:rPr lang="pl-PL" sz="2400" b="1" dirty="0" smtClean="0">
                <a:effectLst/>
              </a:rPr>
              <a:t>(</a:t>
            </a:r>
            <a:r>
              <a:rPr lang="pl-PL" sz="2400" b="1" dirty="0">
                <a:effectLst/>
              </a:rPr>
              <a:t>dzieci te zostały najczęściej objęte kilkoma różnymi formami diagnozy i terapii).</a:t>
            </a:r>
            <a:r>
              <a:rPr lang="pl-PL" sz="2400" dirty="0">
                <a:effectLst/>
              </a:rPr>
              <a:t/>
            </a:r>
            <a:br>
              <a:rPr lang="pl-PL" sz="2400" dirty="0">
                <a:effectLst/>
              </a:rPr>
            </a:br>
            <a:endParaRPr lang="pl-PL" sz="24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438642"/>
              </p:ext>
            </p:extLst>
          </p:nvPr>
        </p:nvGraphicFramePr>
        <p:xfrm>
          <a:off x="1187624" y="2348881"/>
          <a:ext cx="6840760" cy="3290115"/>
        </p:xfrm>
        <a:graphic>
          <a:graphicData uri="http://schemas.openxmlformats.org/drawingml/2006/table">
            <a:tbl>
              <a:tblPr/>
              <a:tblGrid>
                <a:gridCol w="3916583"/>
                <a:gridCol w="2924177"/>
              </a:tblGrid>
              <a:tr h="64270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Liczba diagnoz: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Liczba</a:t>
                      </a:r>
                      <a:endParaRPr lang="pl-P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r. szk. 14/15</a:t>
                      </a:r>
                      <a:endParaRPr lang="pl-P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69945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psychologicznych 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1161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945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pedagogicznych </a:t>
                      </a:r>
                      <a:endParaRPr lang="pl-P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1190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045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logopedycznych </a:t>
                      </a:r>
                      <a:endParaRPr lang="pl-P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214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63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Komputerowe badanie wzroku „Widzę”</a:t>
                      </a:r>
                      <a:endParaRPr lang="pl-P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116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63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Komputerowe badanie słuchu „Słyszę”  	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216</a:t>
                      </a:r>
                      <a:endParaRPr lang="pl-P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1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sz="2000" b="1" dirty="0">
                <a:effectLst/>
              </a:rPr>
              <a:t>Efektem diagnozowania dzieci i młodzieży jest w szczególności:</a:t>
            </a:r>
            <a:r>
              <a:rPr lang="pl-PL" sz="2000" dirty="0">
                <a:effectLst/>
              </a:rPr>
              <a:t/>
            </a:r>
            <a:br>
              <a:rPr lang="pl-PL" sz="2000" dirty="0">
                <a:effectLst/>
              </a:rPr>
            </a:br>
            <a:r>
              <a:rPr lang="pl-PL" sz="2000" dirty="0" smtClean="0">
                <a:effectLst/>
              </a:rPr>
              <a:t>1. </a:t>
            </a:r>
            <a:r>
              <a:rPr lang="pl-PL" sz="2000" b="1" dirty="0" smtClean="0">
                <a:effectLst/>
              </a:rPr>
              <a:t>wydanie opinii </a:t>
            </a:r>
            <a:br>
              <a:rPr lang="pl-PL" sz="2000" b="1" dirty="0" smtClean="0">
                <a:effectLst/>
              </a:rPr>
            </a:br>
            <a:r>
              <a:rPr lang="pl-PL" sz="2000" b="1" dirty="0" smtClean="0">
                <a:effectLst/>
              </a:rPr>
              <a:t>(r</a:t>
            </a:r>
            <a:r>
              <a:rPr lang="pl-PL" sz="2000" b="1" dirty="0">
                <a:effectLst/>
              </a:rPr>
              <a:t>. szk. </a:t>
            </a:r>
            <a:r>
              <a:rPr lang="pl-PL" sz="2000" b="1" dirty="0" smtClean="0">
                <a:effectLst/>
              </a:rPr>
              <a:t>14/15 - 708)</a:t>
            </a:r>
            <a:r>
              <a:rPr lang="pl-PL" sz="2000" dirty="0">
                <a:effectLst/>
              </a:rPr>
              <a:t/>
            </a:r>
            <a:br>
              <a:rPr lang="pl-PL" sz="2000" dirty="0">
                <a:effectLst/>
              </a:rPr>
            </a:br>
            <a:r>
              <a:rPr lang="pl-PL" sz="2000" u="sng" dirty="0">
                <a:effectLst/>
              </a:rPr>
              <a:t>Poradnia wydaje opinie w sprawie:</a:t>
            </a:r>
            <a:r>
              <a:rPr lang="pl-PL" sz="2000" dirty="0">
                <a:effectLst/>
              </a:rPr>
              <a:t/>
            </a:r>
            <a:br>
              <a:rPr lang="pl-PL" sz="2000" dirty="0">
                <a:effectLst/>
              </a:rPr>
            </a:b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pl-PL" dirty="0"/>
              <a:t>Wczesnego wspomagania rozwoju (opinia ta ma rangę orzeczenia).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Wcześniejszego przyjęcia do szkoły.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Odroczenia spełniania obowiązku szkolnego.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Zwolnienia ucznia z nauki drugiego języka obcego.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Objęcia nauką w klasie terapeutycznej.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Dostosowania wymagań edukacyjnych.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Udzielenia zezwolenia na indywidualny tok/program nauki.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Przyjęcia ucznia gimnazjum do oddziału przysposabiającego do pracy.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Pierwszeństwa w przyjęciu do szkoły ponadgimnazjalnej ucznia z problemami zdrowotnymi.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Zezwolenia na zatrudnienie młodocianego w celu przyuczenia do pracy lub  nauki zawodu.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Braku przeciwskazań do wykonywania przez dziecko pracy.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Objęcia pomocą </a:t>
            </a:r>
            <a:r>
              <a:rPr lang="pl-PL" dirty="0" err="1"/>
              <a:t>psychologiczno</a:t>
            </a:r>
            <a:r>
              <a:rPr lang="pl-PL" dirty="0"/>
              <a:t> – pedagogiczną.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O specyficznych trudnościach w uczeniu.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O „nauce domowej”. 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Inne.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671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sz="2400" b="1" dirty="0" smtClean="0">
                <a:effectLst/>
              </a:rPr>
              <a:t>2. wydanie </a:t>
            </a:r>
            <a:r>
              <a:rPr lang="pl-PL" sz="2400" b="1" dirty="0">
                <a:effectLst/>
              </a:rPr>
              <a:t>orzeczeń</a:t>
            </a:r>
            <a:r>
              <a:rPr lang="pl-PL" sz="2400" dirty="0">
                <a:effectLst/>
              </a:rPr>
              <a:t/>
            </a:r>
            <a:br>
              <a:rPr lang="pl-PL" sz="2400" dirty="0">
                <a:effectLst/>
              </a:rPr>
            </a:br>
            <a:r>
              <a:rPr lang="pl-PL" sz="2400" dirty="0" smtClean="0">
                <a:effectLst/>
              </a:rPr>
              <a:t>(</a:t>
            </a:r>
            <a:r>
              <a:rPr lang="pl-PL" sz="2400" b="1" dirty="0" smtClean="0">
                <a:effectLst/>
              </a:rPr>
              <a:t>r</a:t>
            </a:r>
            <a:r>
              <a:rPr lang="pl-PL" sz="2400" b="1" dirty="0">
                <a:effectLst/>
              </a:rPr>
              <a:t>. szk. </a:t>
            </a:r>
            <a:r>
              <a:rPr lang="pl-PL" sz="2400" b="1" dirty="0" smtClean="0">
                <a:effectLst/>
              </a:rPr>
              <a:t>14/15 – 409)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pl-PL" dirty="0"/>
              <a:t>o potrzebie: kształcenia specjalnego z uwagi na niepełnosprawności:</a:t>
            </a:r>
          </a:p>
          <a:p>
            <a:pPr marL="0" lvl="0" indent="0">
              <a:buNone/>
            </a:pPr>
            <a:r>
              <a:rPr lang="pl-PL" dirty="0"/>
              <a:t>niepełnosprawność intelektualną,</a:t>
            </a:r>
          </a:p>
          <a:p>
            <a:pPr marL="0" lvl="0" indent="0">
              <a:buNone/>
            </a:pPr>
            <a:r>
              <a:rPr lang="pl-PL" dirty="0"/>
              <a:t>słabo widzenie/niewidzenie,</a:t>
            </a:r>
          </a:p>
          <a:p>
            <a:pPr marL="0" lvl="0" indent="0">
              <a:buNone/>
            </a:pPr>
            <a:r>
              <a:rPr lang="pl-PL" dirty="0"/>
              <a:t>słabo słyszenie/niesłyszenie,</a:t>
            </a:r>
          </a:p>
          <a:p>
            <a:pPr marL="0" lvl="0" indent="0">
              <a:buNone/>
            </a:pPr>
            <a:r>
              <a:rPr lang="pl-PL" dirty="0"/>
              <a:t>niepełnosprawność ruchową, w tym afazję,</a:t>
            </a:r>
          </a:p>
          <a:p>
            <a:pPr marL="0" lvl="0" indent="0">
              <a:buNone/>
            </a:pPr>
            <a:r>
              <a:rPr lang="pl-PL" dirty="0"/>
              <a:t>autyzm, w tym zespół Aspergera,</a:t>
            </a:r>
          </a:p>
          <a:p>
            <a:pPr marL="0" lvl="0" indent="0">
              <a:buNone/>
            </a:pPr>
            <a:r>
              <a:rPr lang="pl-PL" dirty="0"/>
              <a:t>niepełnosprawności sprzężone (z wyżej wymienionych),</a:t>
            </a:r>
          </a:p>
          <a:p>
            <a:pPr lvl="0"/>
            <a:r>
              <a:rPr lang="pl-PL" dirty="0"/>
              <a:t>o potrzebie: kształcenia specjalnego z uwagi na zagrożenie niedostosowaniem społecznym/niedostosowanie społeczne – w tym do Młodzieżowych Ośrodków Socjoterapii i Młodzieżowych Ośrodków </a:t>
            </a:r>
            <a:r>
              <a:rPr lang="pl-PL" dirty="0" smtClean="0"/>
              <a:t>Wychowawczych </a:t>
            </a:r>
          </a:p>
          <a:p>
            <a:pPr lvl="0"/>
            <a:r>
              <a:rPr lang="pl-PL" dirty="0" smtClean="0"/>
              <a:t>o potrzebie zajęć rewalidacyjno-wychowawczych,</a:t>
            </a:r>
          </a:p>
          <a:p>
            <a:pPr lvl="0"/>
            <a:r>
              <a:rPr lang="pl-PL" dirty="0" smtClean="0"/>
              <a:t>o </a:t>
            </a:r>
            <a:r>
              <a:rPr lang="pl-PL" dirty="0"/>
              <a:t>potrzebie indywidualnego obowiązkowego rocznego przygotowania przedszkolnego oraz indywidualnego nauczania dzieci i młodzieży.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17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160749"/>
              </p:ext>
            </p:extLst>
          </p:nvPr>
        </p:nvGraphicFramePr>
        <p:xfrm>
          <a:off x="899592" y="620688"/>
          <a:ext cx="7632847" cy="612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2225"/>
                <a:gridCol w="1354351"/>
                <a:gridCol w="1326271"/>
              </a:tblGrid>
              <a:tr h="13367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 </a:t>
                      </a:r>
                      <a:r>
                        <a:rPr lang="pl-PL" sz="2800" dirty="0">
                          <a:effectLst/>
                        </a:rPr>
                        <a:t>Terapia i poradnictwo:</a:t>
                      </a:r>
                      <a:endParaRPr lang="pl-PL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Ilość przypadków</a:t>
                      </a:r>
                      <a:endParaRPr lang="pl-PL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r. szk. 14/15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Ilość spotkań</a:t>
                      </a:r>
                      <a:endParaRPr lang="pl-PL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r. szk. 14/15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3969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Terapia psychologiczna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162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633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5128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Terapia pedagogiczna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25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278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4616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Terapia logopedyczna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180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1526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4995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Socjoterapia indywidualna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80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387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9144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Terapia psychologiczna/pedagogiczna/logopedyczna/socjoterapia grupowa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8 grup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995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Terapia i poradnictwo rodzinne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45 przypadków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995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Poradnictwo zawodowe z badaniami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17 osób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995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Poradnictwo zawodowe – grupowe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119 osób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995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Poradnictwo zawodowe bez badań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88 osób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50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DZIAŁANIA PORADNI</a:t>
            </a:r>
            <a:br>
              <a:rPr lang="pl-PL" dirty="0" smtClean="0"/>
            </a:br>
            <a:r>
              <a:rPr lang="pl-PL" sz="3200" dirty="0" smtClean="0"/>
              <a:t>Dziękujemy za współpracę!</a:t>
            </a:r>
            <a:endParaRPr lang="pl-P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49" y="2420888"/>
            <a:ext cx="272954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WSPOMAGANIE SZKÓŁ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 smtClean="0"/>
              <a:t>Różne formy terapii, poradnictwa i wsparcia</a:t>
            </a:r>
          </a:p>
          <a:p>
            <a:r>
              <a:rPr lang="pl-PL" b="1" dirty="0" smtClean="0"/>
              <a:t>przeprowadzanie </a:t>
            </a:r>
            <a:r>
              <a:rPr lang="pl-PL" b="1" dirty="0"/>
              <a:t>prelekcji/warsztatów dla rodziców, nauczycieli i młodzieży, </a:t>
            </a:r>
          </a:p>
          <a:p>
            <a:r>
              <a:rPr lang="pl-PL" b="1" dirty="0" smtClean="0"/>
              <a:t>interwencje </a:t>
            </a:r>
            <a:r>
              <a:rPr lang="pl-PL" b="1" dirty="0"/>
              <a:t>kryzysowe, </a:t>
            </a:r>
            <a:endParaRPr lang="pl-PL" b="1" dirty="0" smtClean="0"/>
          </a:p>
          <a:p>
            <a:r>
              <a:rPr lang="pl-PL" b="1" dirty="0" smtClean="0"/>
              <a:t>mediacje</a:t>
            </a:r>
            <a:r>
              <a:rPr lang="pl-PL" b="1" dirty="0"/>
              <a:t>, </a:t>
            </a:r>
            <a:endParaRPr lang="pl-PL" b="1" dirty="0" smtClean="0"/>
          </a:p>
          <a:p>
            <a:r>
              <a:rPr lang="pl-PL" b="1" dirty="0" smtClean="0"/>
              <a:t>wsparcie </a:t>
            </a:r>
            <a:r>
              <a:rPr lang="pl-PL" b="1" dirty="0"/>
              <a:t>wychowawców w rozwiązywaniu konfliktów klasowych, wychowawczych i </a:t>
            </a:r>
            <a:r>
              <a:rPr lang="pl-PL" b="1" dirty="0" smtClean="0"/>
              <a:t>edukacyjnych</a:t>
            </a:r>
          </a:p>
          <a:p>
            <a:r>
              <a:rPr lang="pl-PL" b="1" dirty="0" smtClean="0"/>
              <a:t>obserwacje </a:t>
            </a:r>
            <a:r>
              <a:rPr lang="pl-PL" b="1" dirty="0"/>
              <a:t>na terenie szkoły, konsultacje dla nauczycieli, doradztwo merytoryczne, </a:t>
            </a:r>
            <a:endParaRPr lang="pl-PL" b="1" dirty="0" smtClean="0"/>
          </a:p>
          <a:p>
            <a:r>
              <a:rPr lang="pl-PL" b="1" dirty="0" smtClean="0"/>
              <a:t>pomoc </a:t>
            </a:r>
            <a:r>
              <a:rPr lang="pl-PL" b="1" dirty="0"/>
              <a:t>w opracowywaniu planów naprawczych, programów </a:t>
            </a:r>
            <a:r>
              <a:rPr lang="pl-PL" b="1" dirty="0" err="1"/>
              <a:t>edukacyjno</a:t>
            </a:r>
            <a:r>
              <a:rPr lang="pl-PL" b="1" dirty="0"/>
              <a:t> – terapeutycznych.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829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19256" cy="18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3200" dirty="0" smtClean="0"/>
              <a:t>Spotkania z pedagogami/psychologami szkolnymi</a:t>
            </a:r>
            <a:br>
              <a:rPr lang="pl-PL" sz="3200" dirty="0" smtClean="0"/>
            </a:br>
            <a:r>
              <a:rPr lang="pl-PL" sz="1600" dirty="0">
                <a:effectLst/>
              </a:rPr>
              <a:t>W zeszłym roku szkolnym opiekę nad spotkaniami objęły z ramienia Poradni : Joanna Rygielska i Ewa </a:t>
            </a:r>
            <a:r>
              <a:rPr lang="pl-PL" sz="1600" dirty="0" smtClean="0">
                <a:effectLst/>
              </a:rPr>
              <a:t>Burzyńska. Spotkania odbywają się w dwóch grupach: nakielskiej i szubińskiej (której współorganizatorami i gospodarzami jest ZS-2 w Szubinie)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0653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Szkolenia i doradztwo prowadzą pracownicy Poradni: </a:t>
            </a:r>
          </a:p>
          <a:p>
            <a:r>
              <a:rPr lang="pl-PL" dirty="0"/>
              <a:t>Jak pomóc dziecku przeżywającemu żałobę po stracie kogoś bliskiego – Dobrosława Jedynak psycholog PPPP w Nakle n. Not.</a:t>
            </a:r>
          </a:p>
          <a:p>
            <a:r>
              <a:rPr lang="pl-PL" dirty="0"/>
              <a:t>Przystanek PAT – nowe formy profilaktyki – Arkadiusz Szczepański </a:t>
            </a:r>
            <a:r>
              <a:rPr lang="pl-PL" dirty="0" err="1"/>
              <a:t>socjoterapeuta</a:t>
            </a:r>
            <a:r>
              <a:rPr lang="pl-PL" dirty="0"/>
              <a:t> PPPP w Nakle n. Not.</a:t>
            </a:r>
          </a:p>
          <a:p>
            <a:r>
              <a:rPr lang="pl-PL" dirty="0"/>
              <a:t>Skuteczne metody walki ze stresem – do wykorzystania w pracy z uczniami oraz Radami Pedagogicznymi w celu podniesienia jakości pracy nauczycieli – Ewa Burzyńska psycholog PPPP w Nakle n. Not.</a:t>
            </a:r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87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Spotkania z pedagogami/psychologami szkolnymi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a także zaproszeni goście:</a:t>
            </a:r>
          </a:p>
          <a:p>
            <a:r>
              <a:rPr lang="pl-PL" dirty="0" smtClean="0"/>
              <a:t>Magdalena </a:t>
            </a:r>
            <a:r>
              <a:rPr lang="pl-PL" dirty="0" err="1"/>
              <a:t>Chylebrant</a:t>
            </a:r>
            <a:r>
              <a:rPr lang="pl-PL" dirty="0"/>
              <a:t> – Karolak konsultant  KP CEN Bydgoszcz. (wcześniej - p. Elżbieta Brzozowska była obecna na każdym spotkaniu)</a:t>
            </a:r>
          </a:p>
          <a:p>
            <a:r>
              <a:rPr lang="pl-PL" dirty="0"/>
              <a:t>Dyrektor Miejskiego Ośrodka Edukacji Nauczycieli w Bydgoszczy p. Piotr Straszewski.</a:t>
            </a:r>
          </a:p>
          <a:p>
            <a:r>
              <a:rPr lang="pl-PL" dirty="0" smtClean="0"/>
              <a:t>Kamila </a:t>
            </a:r>
            <a:r>
              <a:rPr lang="pl-PL" dirty="0"/>
              <a:t>Kozłowska psycholog z Rodzinnego Ośrodka </a:t>
            </a:r>
            <a:r>
              <a:rPr lang="pl-PL" dirty="0" err="1"/>
              <a:t>Diagnostyczno</a:t>
            </a:r>
            <a:r>
              <a:rPr lang="pl-PL" dirty="0"/>
              <a:t> – Konsultacyjnego w Szubinie.</a:t>
            </a:r>
          </a:p>
          <a:p>
            <a:r>
              <a:rPr lang="pl-PL" dirty="0" smtClean="0"/>
              <a:t>Mediator Nakielskiego programu </a:t>
            </a:r>
            <a:r>
              <a:rPr lang="pl-PL" dirty="0"/>
              <a:t>Mediacji i </a:t>
            </a:r>
            <a:r>
              <a:rPr lang="pl-PL" dirty="0" smtClean="0"/>
              <a:t>Terapii Małgorzata </a:t>
            </a:r>
            <a:r>
              <a:rPr lang="pl-PL" dirty="0"/>
              <a:t>Jakóbczyk pedagog ZSP im. Staszica w Nakle n. Not.</a:t>
            </a:r>
          </a:p>
          <a:p>
            <a:r>
              <a:rPr lang="pl-PL" dirty="0"/>
              <a:t>P</a:t>
            </a:r>
            <a:r>
              <a:rPr lang="pl-PL" dirty="0" smtClean="0"/>
              <a:t>rzedstawiciele </a:t>
            </a:r>
            <a:r>
              <a:rPr lang="pl-PL" dirty="0"/>
              <a:t>Komendy Policji w Nakle n. Not</a:t>
            </a:r>
            <a:r>
              <a:rPr lang="pl-PL" dirty="0" smtClean="0"/>
              <a:t>.</a:t>
            </a: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156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19256" cy="2088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2400" b="1" dirty="0">
                <a:effectLst/>
              </a:rPr>
              <a:t>Z</a:t>
            </a:r>
            <a:r>
              <a:rPr lang="pl-PL" sz="2400" b="1" dirty="0" smtClean="0">
                <a:effectLst/>
              </a:rPr>
              <a:t>espoły </a:t>
            </a:r>
            <a:r>
              <a:rPr lang="pl-PL" sz="2400" b="1" dirty="0">
                <a:effectLst/>
              </a:rPr>
              <a:t>logopedów szkolnych i przedszkolnych</a:t>
            </a:r>
            <a:r>
              <a:rPr lang="pl-PL" sz="2400" dirty="0">
                <a:effectLst/>
              </a:rPr>
              <a:t> </a:t>
            </a:r>
            <a:r>
              <a:rPr lang="pl-PL" sz="2400" dirty="0" smtClean="0">
                <a:effectLst/>
              </a:rPr>
              <a:t/>
            </a:r>
            <a:br>
              <a:rPr lang="pl-PL" sz="2400" dirty="0" smtClean="0">
                <a:effectLst/>
              </a:rPr>
            </a:br>
            <a:r>
              <a:rPr lang="pl-PL" sz="1600" dirty="0" smtClean="0">
                <a:effectLst/>
              </a:rPr>
              <a:t>(</a:t>
            </a:r>
            <a:r>
              <a:rPr lang="pl-PL" sz="1600" dirty="0">
                <a:effectLst/>
              </a:rPr>
              <a:t>w Nakle liderami grupy są p. Katarzyna Dombrowska – logopeda z Poradni oraz p. Aldona Kasprzak – logopeda szkolny, a w Szubinie – p. Jadwiga Erdmann – logopeda z Poradni) .</a:t>
            </a:r>
            <a:br>
              <a:rPr lang="pl-PL" sz="1600" dirty="0">
                <a:effectLst/>
              </a:rPr>
            </a:b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065315"/>
          </a:xfrm>
        </p:spPr>
        <p:txBody>
          <a:bodyPr/>
          <a:lstStyle/>
          <a:p>
            <a:pPr eaLnBrk="0" fontAlgn="base" hangingPunct="0"/>
            <a:r>
              <a:rPr lang="pl-PL" dirty="0"/>
              <a:t>Logopedzi uczestniczyli w  szkoleniach (Emisja głosu i dykcja – spotkanie z aktorem, Jak rozwijać komunikację funkcjonalną u dzieci z autyzmem, Afazja), prowadzono konsultacje, wymianę doświadczeń, zorganizowano konferencję logopedyczną, </a:t>
            </a:r>
          </a:p>
          <a:p>
            <a:r>
              <a:rPr lang="pl-PL" dirty="0" smtClean="0"/>
              <a:t>Zorganizowano dwa </a:t>
            </a:r>
            <a:r>
              <a:rPr lang="pl-PL" dirty="0"/>
              <a:t>Przeglądy Wierszy Logopedycznych – Wierszyki łamiące języki – w tym konkurs plastyczny dla dzieci biorących udział w terapii logopedycznej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24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/>
              <a:t>Grupa Wsparcia</a:t>
            </a:r>
            <a:r>
              <a:rPr lang="pl-PL" dirty="0"/>
              <a:t>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dla </a:t>
            </a:r>
            <a:r>
              <a:rPr lang="pl-PL" dirty="0"/>
              <a:t>pedagogów ze szkół </a:t>
            </a:r>
            <a:r>
              <a:rPr lang="pl-PL" dirty="0" smtClean="0"/>
              <a:t>podstawowych:</a:t>
            </a:r>
          </a:p>
          <a:p>
            <a:endParaRPr lang="pl-PL" dirty="0"/>
          </a:p>
          <a:p>
            <a:r>
              <a:rPr lang="pl-PL" dirty="0" smtClean="0"/>
              <a:t>spotkania </a:t>
            </a:r>
            <a:r>
              <a:rPr lang="pl-PL" dirty="0"/>
              <a:t>prowadzą: Lucyna Bąk i Danuta Andrzejewska</a:t>
            </a:r>
          </a:p>
          <a:p>
            <a:r>
              <a:rPr lang="pl-PL" dirty="0" smtClean="0"/>
              <a:t>Grupa spotyka się od 2 lat</a:t>
            </a: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506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Rok szkolny 2015/2016 ogłosiliśmy  rokiem poradnictwa </a:t>
            </a:r>
            <a:r>
              <a:rPr lang="pl-PL" dirty="0" err="1" smtClean="0"/>
              <a:t>psychologiczno</a:t>
            </a:r>
            <a:r>
              <a:rPr lang="pl-PL" dirty="0" smtClean="0"/>
              <a:t> - pedagogicznego </a:t>
            </a:r>
          </a:p>
          <a:p>
            <a:pPr marL="0" indent="0" algn="ctr">
              <a:buNone/>
            </a:pPr>
            <a:r>
              <a:rPr lang="pl-PL" dirty="0" smtClean="0"/>
              <a:t>oraz profilaktyki </a:t>
            </a:r>
          </a:p>
          <a:p>
            <a:pPr marL="0" indent="0" algn="ctr">
              <a:buNone/>
            </a:pPr>
            <a:r>
              <a:rPr lang="pl-PL" dirty="0" smtClean="0"/>
              <a:t>w związku </a:t>
            </a:r>
          </a:p>
          <a:p>
            <a:pPr marL="0" indent="0" algn="ctr">
              <a:buNone/>
            </a:pPr>
            <a:r>
              <a:rPr lang="pl-PL" dirty="0" smtClean="0"/>
              <a:t>z </a:t>
            </a:r>
            <a:r>
              <a:rPr lang="pl-PL" b="1" dirty="0" smtClean="0"/>
              <a:t>Jubileuszem 40-lecia istnienia Poradni.</a:t>
            </a:r>
          </a:p>
          <a:p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32856"/>
            <a:ext cx="24003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828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sz="3200" b="1" dirty="0">
                <a:effectLst/>
              </a:rPr>
              <a:t>K</a:t>
            </a:r>
            <a:r>
              <a:rPr lang="pl-PL" sz="3200" b="1" dirty="0" smtClean="0">
                <a:effectLst/>
              </a:rPr>
              <a:t>onferencje </a:t>
            </a:r>
            <a:r>
              <a:rPr lang="pl-PL" sz="3200" b="1" dirty="0">
                <a:effectLst/>
              </a:rPr>
              <a:t>powiatowe dla </a:t>
            </a:r>
            <a:r>
              <a:rPr lang="pl-PL" sz="3200" b="1" dirty="0" smtClean="0">
                <a:effectLst/>
              </a:rPr>
              <a:t>pedagogów, psychologów i logopedów szkolnych</a:t>
            </a:r>
            <a:r>
              <a:rPr lang="pl-PL" sz="3200" dirty="0">
                <a:effectLst/>
              </a:rPr>
              <a:t/>
            </a:r>
            <a:br>
              <a:rPr lang="pl-PL" sz="3200" dirty="0">
                <a:effectLst/>
              </a:rPr>
            </a:b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/>
              <a:t>„Pomoc i wsparcie z nutą refleksji w tle”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 „Zagrożenia </a:t>
            </a:r>
            <a:r>
              <a:rPr lang="pl-PL" dirty="0"/>
              <a:t>we współczesnym świecie, a wsparcie specjalistyczne dla uczniów, szkoły i rodziny. Depresja"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 </a:t>
            </a:r>
            <a:r>
              <a:rPr lang="pl-PL" dirty="0"/>
              <a:t>„Zagrożenia we współczesnym świecie, a wsparcie specjalistyczne dla uczniów, szkoły i rodziny. Trudni, inni zagubieni…” </a:t>
            </a:r>
            <a:r>
              <a:rPr lang="pl-PL" dirty="0" smtClean="0"/>
              <a:t>–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„Zagrożenia </a:t>
            </a:r>
            <a:r>
              <a:rPr lang="pl-PL" dirty="0"/>
              <a:t>we współczesnym świecie, a wsparcie specjalistyczne dla uczniów, szkoły i rodziny. Zaburzenia zdrowia psychicznego”.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„Alkohol </a:t>
            </a:r>
            <a:r>
              <a:rPr lang="pl-PL" dirty="0"/>
              <a:t>a przemoc w rodzinie - razem możemy więcej” zorganizowana wraz z Miejsko Gminnym Ośrodkiem Pomocy Społecznej w Nakle nad Notecią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„Program </a:t>
            </a:r>
            <a:r>
              <a:rPr lang="pl-PL" dirty="0"/>
              <a:t>Pomocy Osobom Autystycznym z Terenów Wiejskich oraz Ich Rodzinom „Zrozumieć Autyzm” zorganizowana wraz z Gdańskim Stowarzyszeniem Pomocy Osobom z Autyzmem</a:t>
            </a:r>
          </a:p>
          <a:p>
            <a:pPr marL="457200" lvl="0" indent="-457200">
              <a:buFont typeface="+mj-lt"/>
              <a:buAutoNum type="arabicPeriod"/>
            </a:pPr>
            <a:r>
              <a:rPr lang="pl-PL" dirty="0"/>
              <a:t>Konferencja Logopedyczna – „Wspomaganie rozwoju dzieci z zaburzoną komunikacją językową”.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660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Prelegentami na konferencjach byli</a:t>
            </a:r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="1" dirty="0"/>
              <a:t>pracownicy </a:t>
            </a:r>
            <a:r>
              <a:rPr lang="pl-PL" b="1" dirty="0" smtClean="0"/>
              <a:t>Poradni:</a:t>
            </a:r>
            <a:endParaRPr lang="pl-PL" b="1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sz="2000" b="1" dirty="0" smtClean="0"/>
              <a:t>pedagodzy, wychowawcy, logopedzi i nauczyciele 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2212848"/>
            <a:ext cx="4031304" cy="4645152"/>
          </a:xfrm>
        </p:spPr>
        <p:txBody>
          <a:bodyPr>
            <a:normAutofit/>
          </a:bodyPr>
          <a:lstStyle/>
          <a:p>
            <a:r>
              <a:rPr lang="pl-PL" sz="1800" dirty="0" smtClean="0"/>
              <a:t>Dobrosława Jedynak,</a:t>
            </a:r>
          </a:p>
          <a:p>
            <a:r>
              <a:rPr lang="pl-PL" sz="1800" dirty="0" smtClean="0"/>
              <a:t>Aneta Buras </a:t>
            </a:r>
            <a:r>
              <a:rPr lang="pl-PL" sz="1800" dirty="0" err="1" smtClean="0"/>
              <a:t>Walentowska</a:t>
            </a:r>
            <a:r>
              <a:rPr lang="pl-PL" sz="1800" dirty="0" smtClean="0"/>
              <a:t>, </a:t>
            </a:r>
          </a:p>
          <a:p>
            <a:r>
              <a:rPr lang="pl-PL" sz="1800" dirty="0" smtClean="0"/>
              <a:t>Jadwiga Erdmann, </a:t>
            </a:r>
          </a:p>
          <a:p>
            <a:r>
              <a:rPr lang="pl-PL" sz="1800" dirty="0" smtClean="0"/>
              <a:t>Ewa </a:t>
            </a:r>
            <a:r>
              <a:rPr lang="pl-PL" sz="1800" dirty="0" err="1" smtClean="0"/>
              <a:t>Przybilińska</a:t>
            </a:r>
            <a:r>
              <a:rPr lang="pl-PL" sz="1800" dirty="0" smtClean="0"/>
              <a:t>,  </a:t>
            </a:r>
          </a:p>
          <a:p>
            <a:r>
              <a:rPr lang="pl-PL" sz="1800" dirty="0" smtClean="0"/>
              <a:t>Ewa Burzyńska,</a:t>
            </a:r>
          </a:p>
          <a:p>
            <a:r>
              <a:rPr lang="pl-PL" sz="1800" dirty="0" smtClean="0"/>
              <a:t>Magdalena Byczyńska,</a:t>
            </a:r>
          </a:p>
          <a:p>
            <a:r>
              <a:rPr lang="pl-PL" sz="1800" dirty="0" smtClean="0"/>
              <a:t>Arkadiusz Szczepański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4"/>
          </p:nvPr>
        </p:nvSpPr>
        <p:spPr>
          <a:xfrm>
            <a:off x="4716016" y="2212848"/>
            <a:ext cx="3998216" cy="4528520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Aleksandra Nowaczyk – wicedyrektor MOW w </a:t>
            </a:r>
            <a:r>
              <a:rPr lang="pl-PL" dirty="0" err="1" smtClean="0"/>
              <a:t>Samostrzelu</a:t>
            </a:r>
            <a:r>
              <a:rPr lang="pl-PL" dirty="0" smtClean="0"/>
              <a:t>, </a:t>
            </a:r>
          </a:p>
          <a:p>
            <a:r>
              <a:rPr lang="pl-PL" dirty="0" smtClean="0"/>
              <a:t>Marzena Idzikowska i Magdalena </a:t>
            </a:r>
            <a:r>
              <a:rPr lang="pl-PL" dirty="0" err="1" smtClean="0"/>
              <a:t>Lubeńczuk</a:t>
            </a:r>
            <a:r>
              <a:rPr lang="pl-PL" dirty="0" smtClean="0"/>
              <a:t>  z MOW </a:t>
            </a:r>
            <a:r>
              <a:rPr lang="pl-PL" dirty="0"/>
              <a:t>w </a:t>
            </a:r>
            <a:r>
              <a:rPr lang="pl-PL" dirty="0" err="1" smtClean="0"/>
              <a:t>Samostrzelu</a:t>
            </a:r>
            <a:r>
              <a:rPr lang="pl-PL" dirty="0" smtClean="0"/>
              <a:t>,</a:t>
            </a:r>
          </a:p>
          <a:p>
            <a:r>
              <a:rPr lang="pl-PL" dirty="0" smtClean="0"/>
              <a:t>Marietta Błaszkiewicz nauczyciel ZSN Stowarzyszenia „</a:t>
            </a:r>
            <a:r>
              <a:rPr lang="pl-PL" dirty="0" err="1" smtClean="0"/>
              <a:t>Żakus</a:t>
            </a:r>
            <a:r>
              <a:rPr lang="pl-PL" dirty="0" smtClean="0"/>
              <a:t>” w Anielinach</a:t>
            </a:r>
          </a:p>
          <a:p>
            <a:r>
              <a:rPr lang="pl-PL" dirty="0" smtClean="0"/>
              <a:t>Adela </a:t>
            </a:r>
            <a:r>
              <a:rPr lang="pl-PL" dirty="0" err="1"/>
              <a:t>Karnikowska</a:t>
            </a:r>
            <a:r>
              <a:rPr lang="pl-PL" dirty="0"/>
              <a:t> dyrektor, Wioletta Szczepaniak pedagog  </a:t>
            </a:r>
            <a:r>
              <a:rPr lang="pl-PL" dirty="0" smtClean="0"/>
              <a:t>z P nr </a:t>
            </a:r>
            <a:r>
              <a:rPr lang="pl-PL" dirty="0"/>
              <a:t>2 </a:t>
            </a:r>
            <a:r>
              <a:rPr lang="pl-PL" dirty="0" smtClean="0"/>
              <a:t>z </a:t>
            </a:r>
            <a:r>
              <a:rPr lang="pl-PL" dirty="0"/>
              <a:t>oddziałami integracyjnymi w Nakle </a:t>
            </a:r>
            <a:endParaRPr lang="pl-PL" dirty="0" smtClean="0"/>
          </a:p>
          <a:p>
            <a:r>
              <a:rPr lang="pl-PL" dirty="0" smtClean="0"/>
              <a:t>Logopedzi szkolni:</a:t>
            </a:r>
          </a:p>
          <a:p>
            <a:pPr marL="0" indent="0">
              <a:buNone/>
            </a:pPr>
            <a:r>
              <a:rPr lang="pl-PL" dirty="0" smtClean="0"/>
              <a:t>Agnieszka </a:t>
            </a:r>
            <a:r>
              <a:rPr lang="pl-PL" dirty="0" err="1" smtClean="0"/>
              <a:t>Gumul</a:t>
            </a:r>
            <a:r>
              <a:rPr lang="pl-PL" dirty="0" smtClean="0"/>
              <a:t>,</a:t>
            </a:r>
          </a:p>
          <a:p>
            <a:pPr marL="0" indent="0">
              <a:buNone/>
            </a:pPr>
            <a:r>
              <a:rPr lang="pl-PL" dirty="0" smtClean="0"/>
              <a:t>Magdalena </a:t>
            </a:r>
            <a:r>
              <a:rPr lang="pl-PL" dirty="0" err="1"/>
              <a:t>Czuk</a:t>
            </a:r>
            <a:r>
              <a:rPr lang="pl-PL" dirty="0"/>
              <a:t> – Napierała ,</a:t>
            </a:r>
            <a:r>
              <a:rPr lang="pl-PL" dirty="0" smtClean="0"/>
              <a:t>                                              Jadwiga </a:t>
            </a:r>
            <a:r>
              <a:rPr lang="pl-PL" dirty="0" err="1" smtClean="0"/>
              <a:t>Pokrzywińska</a:t>
            </a:r>
            <a:r>
              <a:rPr lang="pl-PL" dirty="0" smtClean="0"/>
              <a:t>,</a:t>
            </a:r>
          </a:p>
          <a:p>
            <a:pPr marL="0" indent="0">
              <a:buNone/>
            </a:pPr>
            <a:r>
              <a:rPr lang="pl-PL" dirty="0" smtClean="0"/>
              <a:t>Hanna </a:t>
            </a:r>
            <a:r>
              <a:rPr lang="pl-PL" dirty="0"/>
              <a:t>Lipińska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Beata </a:t>
            </a:r>
            <a:r>
              <a:rPr lang="pl-PL" dirty="0" err="1"/>
              <a:t>Iciak</a:t>
            </a:r>
            <a:r>
              <a:rPr lang="pl-PL" dirty="0"/>
              <a:t> – Hancke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11396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sz="3600" dirty="0"/>
              <a:t>N</a:t>
            </a:r>
            <a:r>
              <a:rPr lang="pl-PL" sz="3600" dirty="0" smtClean="0"/>
              <a:t>a </a:t>
            </a:r>
            <a:r>
              <a:rPr lang="pl-PL" sz="3600" dirty="0"/>
              <a:t>konferencjach </a:t>
            </a:r>
            <a:r>
              <a:rPr lang="pl-PL" sz="3600" dirty="0" smtClean="0"/>
              <a:t>gościnnie wystąpili również: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853136"/>
          </a:xfrm>
        </p:spPr>
        <p:txBody>
          <a:bodyPr>
            <a:normAutofit fontScale="62500" lnSpcReduction="20000"/>
          </a:bodyPr>
          <a:lstStyle/>
          <a:p>
            <a:endParaRPr lang="pl-PL" dirty="0"/>
          </a:p>
          <a:p>
            <a:r>
              <a:rPr lang="pl-PL" dirty="0"/>
              <a:t>Marek Koliński podkomisarz Wojewódzkiej Komendy Policji w Bydgoszczy</a:t>
            </a:r>
          </a:p>
          <a:p>
            <a:r>
              <a:rPr lang="pl-PL" dirty="0"/>
              <a:t>Robert </a:t>
            </a:r>
            <a:r>
              <a:rPr lang="pl-PL" dirty="0" err="1"/>
              <a:t>Lubrant</a:t>
            </a:r>
            <a:r>
              <a:rPr lang="pl-PL" dirty="0"/>
              <a:t> certyfikowany specjalista ds. przeciwdziałania przemocy w rodzinie</a:t>
            </a:r>
          </a:p>
          <a:p>
            <a:r>
              <a:rPr lang="pl-PL" dirty="0"/>
              <a:t>dr n. med. Małgorzata Dąbkowska – psychiatra</a:t>
            </a:r>
          </a:p>
          <a:p>
            <a:r>
              <a:rPr lang="pl-PL" dirty="0"/>
              <a:t>lek. med. Witold Bartkowiak – psychiatra</a:t>
            </a:r>
          </a:p>
          <a:p>
            <a:r>
              <a:rPr lang="pl-PL" dirty="0"/>
              <a:t>mgr Elżbieta Brzozowska – nauczyciel konsultant Kujawsko – Pomorskiego Centrum Edukacji Nauczycieli </a:t>
            </a:r>
          </a:p>
          <a:p>
            <a:r>
              <a:rPr lang="pl-PL" dirty="0"/>
              <a:t>lek. med. Krzysztof Liszcz – </a:t>
            </a:r>
            <a:r>
              <a:rPr lang="pl-PL" dirty="0" smtClean="0"/>
              <a:t>psychiatra</a:t>
            </a:r>
            <a:endParaRPr lang="pl-PL" dirty="0"/>
          </a:p>
          <a:p>
            <a:r>
              <a:rPr lang="pl-PL" dirty="0"/>
              <a:t>prezes Fundacji Pomocy Terapeutycznej </a:t>
            </a:r>
            <a:r>
              <a:rPr lang="pl-PL" dirty="0" err="1"/>
              <a:t>Cane</a:t>
            </a:r>
            <a:r>
              <a:rPr lang="pl-PL" dirty="0"/>
              <a:t> Pro Humano - Tadeusz Karnicki</a:t>
            </a:r>
          </a:p>
          <a:p>
            <a:r>
              <a:rPr lang="pl-PL" dirty="0" smtClean="0"/>
              <a:t>mgr </a:t>
            </a:r>
            <a:r>
              <a:rPr lang="pl-PL" dirty="0"/>
              <a:t>Roma </a:t>
            </a:r>
            <a:r>
              <a:rPr lang="pl-PL" dirty="0" err="1"/>
              <a:t>Bajzert</a:t>
            </a:r>
            <a:r>
              <a:rPr lang="pl-PL" dirty="0"/>
              <a:t> – psycholog kliniczny   </a:t>
            </a:r>
          </a:p>
          <a:p>
            <a:r>
              <a:rPr lang="pl-PL" dirty="0" smtClean="0"/>
              <a:t>Natalia Ziółkowska - terapeuta zajęciowy </a:t>
            </a:r>
            <a:r>
              <a:rPr lang="pl-PL" dirty="0"/>
              <a:t>W Klubie Pacjenta „Przystań Nadziei” w Mroczy</a:t>
            </a:r>
          </a:p>
          <a:p>
            <a:r>
              <a:rPr lang="pl-PL" dirty="0" smtClean="0"/>
              <a:t>Dyrektor </a:t>
            </a:r>
            <a:r>
              <a:rPr lang="pl-PL" dirty="0"/>
              <a:t>Wydziału Polityki Społecznej pani Dorota Hass. </a:t>
            </a:r>
          </a:p>
          <a:p>
            <a:r>
              <a:rPr lang="pl-PL" dirty="0" smtClean="0"/>
              <a:t>Koordynator </a:t>
            </a:r>
            <a:r>
              <a:rPr lang="pl-PL" dirty="0"/>
              <a:t>Programu Zrozumieć Autyzm w Województwie Kujawsko-Pomorskim pani Emilia </a:t>
            </a:r>
            <a:r>
              <a:rPr lang="pl-PL" dirty="0" smtClean="0"/>
              <a:t>Ludwiczak.</a:t>
            </a:r>
          </a:p>
          <a:p>
            <a:r>
              <a:rPr lang="pl-PL" dirty="0" smtClean="0"/>
              <a:t>certyfikowane </a:t>
            </a:r>
            <a:r>
              <a:rPr lang="pl-PL" dirty="0"/>
              <a:t>terapeutki behawioralne, </a:t>
            </a:r>
            <a:r>
              <a:rPr lang="pl-PL" dirty="0" err="1"/>
              <a:t>superwizorki</a:t>
            </a:r>
            <a:r>
              <a:rPr lang="pl-PL" dirty="0"/>
              <a:t> SPOA - panie Beata Blok i Zofia Brzeska.</a:t>
            </a:r>
          </a:p>
          <a:p>
            <a:r>
              <a:rPr lang="pl-PL" dirty="0" smtClean="0"/>
              <a:t>pani </a:t>
            </a:r>
            <a:r>
              <a:rPr lang="pl-PL" dirty="0"/>
              <a:t>Barbara </a:t>
            </a:r>
            <a:r>
              <a:rPr lang="pl-PL" dirty="0" err="1"/>
              <a:t>Golasik</a:t>
            </a:r>
            <a:r>
              <a:rPr lang="pl-PL" dirty="0"/>
              <a:t> wiceprezes Stowarzyszenia ASPI </a:t>
            </a:r>
            <a:r>
              <a:rPr lang="pl-PL" dirty="0" smtClean="0"/>
              <a:t>Bydgoszcz.</a:t>
            </a:r>
          </a:p>
          <a:p>
            <a:r>
              <a:rPr lang="pl-PL" dirty="0" smtClean="0"/>
              <a:t>dr </a:t>
            </a:r>
            <a:r>
              <a:rPr lang="pl-PL" dirty="0"/>
              <a:t>n. med. neurolog dziecięcy Anna Masztalerz.</a:t>
            </a:r>
          </a:p>
          <a:p>
            <a:r>
              <a:rPr lang="pl-PL" dirty="0" smtClean="0"/>
              <a:t>dr </a:t>
            </a:r>
            <a:r>
              <a:rPr lang="pl-PL" dirty="0"/>
              <a:t>Dorota </a:t>
            </a:r>
            <a:r>
              <a:rPr lang="pl-PL" dirty="0" smtClean="0"/>
              <a:t>Makowiecka z</a:t>
            </a:r>
            <a:r>
              <a:rPr lang="pl-PL" b="1" dirty="0" smtClean="0"/>
              <a:t> </a:t>
            </a:r>
            <a:r>
              <a:rPr lang="pl-PL" dirty="0"/>
              <a:t>Kujawsko – Pomorskiej Szkoły Wyższej w </a:t>
            </a:r>
            <a:r>
              <a:rPr lang="pl-PL" dirty="0" smtClean="0"/>
              <a:t>Bydgoszczy</a:t>
            </a:r>
          </a:p>
          <a:p>
            <a:r>
              <a:rPr lang="pl-PL" dirty="0"/>
              <a:t>o</a:t>
            </a:r>
            <a:r>
              <a:rPr lang="pl-PL" dirty="0" smtClean="0"/>
              <a:t>raz dzisiaj - prof</a:t>
            </a:r>
            <a:r>
              <a:rPr lang="pl-PL" dirty="0"/>
              <a:t>. dr hab. </a:t>
            </a:r>
            <a:r>
              <a:rPr lang="pl-PL" dirty="0" smtClean="0"/>
              <a:t>Maria Deptuła  - UKW w Bydgoszczy.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08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b="1" dirty="0"/>
              <a:t>K</a:t>
            </a:r>
            <a:r>
              <a:rPr lang="pl-PL" sz="3200" b="1" dirty="0" smtClean="0"/>
              <a:t>onferencje </a:t>
            </a:r>
            <a:r>
              <a:rPr lang="pl-PL" sz="3200" b="1" dirty="0"/>
              <a:t>dla </a:t>
            </a:r>
            <a:r>
              <a:rPr lang="pl-PL" sz="3200" b="1" dirty="0" smtClean="0"/>
              <a:t>nauczycieli zorganizowane we współpracy z KP CEN z Bydgoszczy:</a:t>
            </a:r>
          </a:p>
          <a:p>
            <a:r>
              <a:rPr lang="pl-PL" dirty="0" smtClean="0"/>
              <a:t>„Praca  </a:t>
            </a:r>
            <a:r>
              <a:rPr lang="pl-PL" dirty="0"/>
              <a:t>w  zespole  klasowym  zróżnicowanym  wiekowo” </a:t>
            </a:r>
            <a:endParaRPr lang="pl-PL" dirty="0" smtClean="0"/>
          </a:p>
          <a:p>
            <a:r>
              <a:rPr lang="pl-PL" dirty="0" smtClean="0"/>
              <a:t>„Wczoraj </a:t>
            </a:r>
            <a:r>
              <a:rPr lang="pl-PL" dirty="0"/>
              <a:t>przedszkolak, dzisiaj uczeń”, </a:t>
            </a:r>
            <a:endParaRPr lang="pl-PL" dirty="0" smtClean="0"/>
          </a:p>
          <a:p>
            <a:r>
              <a:rPr lang="pl-PL" dirty="0" smtClean="0"/>
              <a:t>„Rozwijanie </a:t>
            </a:r>
            <a:r>
              <a:rPr lang="pl-PL" dirty="0"/>
              <a:t>zainteresowań dzieci w wieku przedszkolnym i wczesnoszkolnym”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- </a:t>
            </a:r>
            <a:r>
              <a:rPr lang="pl-PL" dirty="0"/>
              <a:t>wykład – Aneta Buras </a:t>
            </a:r>
            <a:r>
              <a:rPr lang="pl-PL" dirty="0" err="1"/>
              <a:t>Walentowska</a:t>
            </a:r>
            <a:r>
              <a:rPr lang="pl-PL" dirty="0"/>
              <a:t> i Ewa Burzyńska, warsztaty Krystyna Karpińska i Grażyna Szczepańczyk z KP CEN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729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b="1" dirty="0" smtClean="0"/>
              <a:t>Ponadto:</a:t>
            </a:r>
            <a:endParaRPr lang="pl-PL" b="1" dirty="0"/>
          </a:p>
          <a:p>
            <a:pPr marL="0" indent="0" algn="ctr">
              <a:buNone/>
            </a:pPr>
            <a:r>
              <a:rPr lang="pl-PL" dirty="0" smtClean="0"/>
              <a:t>Udział </a:t>
            </a:r>
            <a:r>
              <a:rPr lang="pl-PL" dirty="0"/>
              <a:t>Dyrektora Poradni (prowadzenie warsztatów i wygłoszenie prelekcji) w </a:t>
            </a:r>
            <a:r>
              <a:rPr lang="pl-PL" b="1" dirty="0"/>
              <a:t>konferencjach </a:t>
            </a:r>
            <a:endParaRPr lang="pl-PL" b="1" dirty="0" smtClean="0"/>
          </a:p>
          <a:p>
            <a:pPr marL="0" indent="0" algn="ctr">
              <a:buNone/>
            </a:pPr>
            <a:r>
              <a:rPr lang="pl-PL" b="1" dirty="0" smtClean="0"/>
              <a:t>dla </a:t>
            </a:r>
            <a:r>
              <a:rPr lang="pl-PL" b="1" dirty="0"/>
              <a:t>nauczycieli edukacji </a:t>
            </a:r>
            <a:r>
              <a:rPr lang="pl-PL" b="1" dirty="0" smtClean="0"/>
              <a:t>przedszkolnej</a:t>
            </a:r>
          </a:p>
          <a:p>
            <a:pPr marL="0" indent="0" algn="ctr">
              <a:buNone/>
            </a:pPr>
            <a:r>
              <a:rPr lang="pl-PL" b="1" dirty="0" smtClean="0"/>
              <a:t> </a:t>
            </a:r>
            <a:r>
              <a:rPr lang="pl-PL" b="1" dirty="0"/>
              <a:t>i wczesnoszkolnej </a:t>
            </a:r>
            <a:endParaRPr lang="pl-PL" b="1" dirty="0" smtClean="0"/>
          </a:p>
          <a:p>
            <a:pPr marL="0" indent="0" algn="ctr">
              <a:buNone/>
            </a:pPr>
            <a:r>
              <a:rPr lang="pl-PL" dirty="0" smtClean="0"/>
              <a:t>zorganizowanych </a:t>
            </a:r>
            <a:r>
              <a:rPr lang="pl-PL" dirty="0"/>
              <a:t>przez KP CEN Bydgoszcz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oraz </a:t>
            </a:r>
            <a:r>
              <a:rPr lang="pl-PL" dirty="0"/>
              <a:t>Przedszkole Samorządowe nr 3 w Szubinie:</a:t>
            </a:r>
            <a:br>
              <a:rPr lang="pl-PL" dirty="0"/>
            </a:br>
            <a:r>
              <a:rPr lang="pl-PL" dirty="0"/>
              <a:t>„Wartości w świecie dziecka</a:t>
            </a:r>
            <a:r>
              <a:rPr lang="pl-PL" dirty="0" smtClean="0"/>
              <a:t>”,</a:t>
            </a:r>
          </a:p>
          <a:p>
            <a:pPr marL="0" indent="0" algn="ctr">
              <a:buNone/>
            </a:pPr>
            <a:r>
              <a:rPr lang="pl-PL" dirty="0" smtClean="0"/>
              <a:t> </a:t>
            </a:r>
            <a:r>
              <a:rPr lang="pl-PL" dirty="0"/>
              <a:t>„Stymulacja </a:t>
            </a:r>
            <a:r>
              <a:rPr lang="pl-PL" dirty="0" err="1"/>
              <a:t>polisensoryczna</a:t>
            </a:r>
            <a:r>
              <a:rPr lang="pl-PL" dirty="0"/>
              <a:t>, a rozwój dzieci” </a:t>
            </a:r>
          </a:p>
          <a:p>
            <a:pPr algn="ctr"/>
            <a:r>
              <a:rPr lang="pl-PL" dirty="0"/>
              <a:t> </a:t>
            </a:r>
          </a:p>
          <a:p>
            <a:r>
              <a:rPr lang="pl-PL" dirty="0"/>
              <a:t>	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212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23488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2400" dirty="0">
                <a:effectLst/>
              </a:rPr>
              <a:t>W</a:t>
            </a:r>
            <a:r>
              <a:rPr lang="pl-PL" sz="2400" dirty="0" smtClean="0">
                <a:effectLst/>
              </a:rPr>
              <a:t> </a:t>
            </a:r>
            <a:r>
              <a:rPr lang="pl-PL" sz="2400" dirty="0">
                <a:effectLst/>
              </a:rPr>
              <a:t>odpowiedzi na potrzebę zaistniałą w wyniki traumatycznego zdarzenia w Nakle zorganizowaliśmy spotkanie Grupy Dyskusyjnej  </a:t>
            </a:r>
            <a:r>
              <a:rPr lang="pl-PL" sz="2400" dirty="0" smtClean="0">
                <a:effectLst/>
              </a:rPr>
              <a:t/>
            </a:r>
            <a:br>
              <a:rPr lang="pl-PL" sz="2400" dirty="0" smtClean="0">
                <a:effectLst/>
              </a:rPr>
            </a:br>
            <a:r>
              <a:rPr lang="pl-PL" sz="2400" b="1" dirty="0" smtClean="0">
                <a:effectLst/>
              </a:rPr>
              <a:t>„</a:t>
            </a:r>
            <a:r>
              <a:rPr lang="pl-PL" sz="2400" b="1" dirty="0">
                <a:effectLst/>
              </a:rPr>
              <a:t>BEZPIECZEŃSTWO W </a:t>
            </a:r>
            <a:r>
              <a:rPr lang="pl-PL" sz="2400" b="1" dirty="0" smtClean="0">
                <a:effectLst/>
              </a:rPr>
              <a:t>SZKOLE” </a:t>
            </a:r>
            <a:r>
              <a:rPr lang="pl-PL" sz="2400" dirty="0" smtClean="0">
                <a:effectLst/>
              </a:rPr>
              <a:t>- 24.03.2014 </a:t>
            </a:r>
            <a:r>
              <a:rPr lang="pl-PL" sz="2400" dirty="0">
                <a:effectLst/>
              </a:rPr>
              <a:t>r.</a:t>
            </a:r>
            <a:br>
              <a:rPr lang="pl-PL" sz="2400" dirty="0">
                <a:effectLst/>
              </a:rPr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348880"/>
            <a:ext cx="8219256" cy="3777283"/>
          </a:xfrm>
        </p:spPr>
        <p:txBody>
          <a:bodyPr/>
          <a:lstStyle/>
          <a:p>
            <a:r>
              <a:rPr lang="pl-PL" dirty="0"/>
              <a:t>z udziałem psychiatry, policji, pracowników pomocy społecznej, komisji rozwiazywania problemów alkoholowych,  </a:t>
            </a:r>
            <a:r>
              <a:rPr lang="pl-PL" dirty="0" smtClean="0"/>
              <a:t>kuratorów</a:t>
            </a:r>
          </a:p>
          <a:p>
            <a:r>
              <a:rPr lang="pl-PL" dirty="0" smtClean="0"/>
              <a:t>Wynikiem spotkania było wypracowanie </a:t>
            </a:r>
            <a:r>
              <a:rPr lang="pl-PL" dirty="0"/>
              <a:t>materiałów dotyczących interwencji, profilaktyki i pomocy w celu zapewnienie uczniom bezpieczeństwa i wsparcia – które zostały przekazane do szkół, są też dostępne na naszej stronie internetowej</a:t>
            </a:r>
            <a:r>
              <a:rPr lang="pl-PL" dirty="0" smtClean="0"/>
              <a:t>.</a:t>
            </a:r>
            <a:r>
              <a:rPr lang="pl-P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2123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sz="2400" dirty="0" smtClean="0">
                <a:effectLst/>
              </a:rPr>
              <a:t>Wsparcie </a:t>
            </a:r>
            <a:r>
              <a:rPr lang="pl-PL" sz="2400" dirty="0">
                <a:effectLst/>
              </a:rPr>
              <a:t>dla nauczycieli młodych stażem – stażystów i kontraktowych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realizowaliśmy dla nich we współpracy z Bibliotekami Pedagogicznymi z Nakła i Szubina </a:t>
            </a:r>
            <a:r>
              <a:rPr lang="pl-PL" b="1" dirty="0"/>
              <a:t>konferencje szkoleniowe</a:t>
            </a:r>
            <a:r>
              <a:rPr lang="pl-PL" dirty="0"/>
              <a:t> w każdej z gmin – Dyrektorzy szkół </a:t>
            </a:r>
            <a:r>
              <a:rPr lang="pl-PL" dirty="0" smtClean="0"/>
              <a:t>Podstawowych </a:t>
            </a:r>
            <a:r>
              <a:rPr lang="pl-PL" dirty="0"/>
              <a:t>w Sadkach, Mroczy i Kcyni, a także LO w Szubinie udostępnili nam sale oraz wspomogli w organizacyjnie. </a:t>
            </a:r>
            <a:endParaRPr lang="pl-PL" dirty="0" smtClean="0"/>
          </a:p>
          <a:p>
            <a:r>
              <a:rPr lang="pl-PL" dirty="0" smtClean="0"/>
              <a:t>Szkolenia </a:t>
            </a:r>
            <a:r>
              <a:rPr lang="pl-PL" dirty="0"/>
              <a:t>prowadziły: Aneta Buras </a:t>
            </a:r>
            <a:r>
              <a:rPr lang="pl-PL" dirty="0" err="1"/>
              <a:t>Walentowska</a:t>
            </a:r>
            <a:r>
              <a:rPr lang="pl-PL" dirty="0"/>
              <a:t>, Danuta Andrzejewska, Ewa Burzyńska. </a:t>
            </a:r>
            <a:endParaRPr lang="pl-PL" dirty="0" smtClean="0"/>
          </a:p>
          <a:p>
            <a:r>
              <a:rPr lang="pl-PL" dirty="0" smtClean="0"/>
              <a:t>W </a:t>
            </a:r>
            <a:r>
              <a:rPr lang="pl-PL" dirty="0"/>
              <a:t>tym roku tę grupę nauczycieli zaprosimy na </a:t>
            </a:r>
            <a:r>
              <a:rPr lang="pl-PL" b="1" dirty="0"/>
              <a:t>cykl warsztatów</a:t>
            </a:r>
            <a:r>
              <a:rPr lang="pl-PL" dirty="0"/>
              <a:t> m. in. podnoszących kompetencje wychowawcze  - w II semestrze wyślemy informacje do szkół</a:t>
            </a:r>
            <a:r>
              <a:rPr lang="pl-PL" dirty="0" smtClean="0"/>
              <a:t>.</a:t>
            </a: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669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Wspólnie z Policją  i Sanepidem zrealizowaliśmy w zeszłym roku szkolnym cykl szkoleń dla rodziców szkół ponadgimnazjalnych i gimnazjów na temat </a:t>
            </a:r>
            <a:r>
              <a:rPr lang="pl-PL" sz="3600" b="1" dirty="0" smtClean="0"/>
              <a:t>nowych form zagrożeń  - dopalaczy</a:t>
            </a:r>
            <a:r>
              <a:rPr lang="pl-PL" sz="3600" dirty="0" smtClean="0"/>
              <a:t>.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18127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sz="2800" b="1" dirty="0">
                <a:effectLst/>
              </a:rPr>
              <a:t>K</a:t>
            </a:r>
            <a:r>
              <a:rPr lang="pl-PL" sz="2800" b="1" dirty="0" smtClean="0">
                <a:effectLst/>
              </a:rPr>
              <a:t>onkursy </a:t>
            </a:r>
            <a:r>
              <a:rPr lang="pl-PL" sz="2800" b="1" dirty="0">
                <a:effectLst/>
              </a:rPr>
              <a:t>dla uczniów (plastycznych, literackich, fotograficznych):</a:t>
            </a:r>
            <a:r>
              <a:rPr lang="pl-PL" sz="2800" dirty="0">
                <a:effectLst/>
              </a:rPr>
              <a:t/>
            </a:r>
            <a:br>
              <a:rPr lang="pl-PL" sz="2800" dirty="0">
                <a:effectLst/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Konkurs plastyczny „Kolory mojego świata”,</a:t>
            </a:r>
          </a:p>
          <a:p>
            <a:r>
              <a:rPr lang="pl-PL" dirty="0"/>
              <a:t>Konkursy ortograficzne „Ćwiczę wytrwale” dla uczniów SP </a:t>
            </a:r>
          </a:p>
          <a:p>
            <a:r>
              <a:rPr lang="pl-PL" dirty="0"/>
              <a:t>Konkurs </a:t>
            </a:r>
            <a:r>
              <a:rPr lang="pl-PL" dirty="0" err="1"/>
              <a:t>plastyczno</a:t>
            </a:r>
            <a:r>
              <a:rPr lang="pl-PL" dirty="0"/>
              <a:t> – literacki – Moja recepta na zdrowie </a:t>
            </a:r>
          </a:p>
          <a:p>
            <a:r>
              <a:rPr lang="pl-PL" dirty="0"/>
              <a:t>Konkurs fotograficzny – Mój wymarzony zawód w obiektywie </a:t>
            </a:r>
          </a:p>
          <a:p>
            <a:r>
              <a:rPr lang="pl-PL" dirty="0"/>
              <a:t>Przeglądy Wierszy Logopedycznych – Wierszyki łamiące języki – w tym konkurs plastyczny </a:t>
            </a:r>
          </a:p>
          <a:p>
            <a:r>
              <a:rPr lang="pl-PL" dirty="0"/>
              <a:t>Konkurs plastyczny „Zaczarowana choinka” -dla dzieci objętych pomocą logopedyczną.</a:t>
            </a:r>
          </a:p>
          <a:p>
            <a:r>
              <a:rPr lang="pl-PL" dirty="0"/>
              <a:t>Konkurs „Pięknie mówię i maluję” dla dzieci objętych terapią logopedyczną z gminy Szubin</a:t>
            </a:r>
          </a:p>
          <a:p>
            <a:r>
              <a:rPr lang="pl-PL" dirty="0"/>
              <a:t>Konkurs plastyczny „Jestem w szkole” dla dzieci objętych rocznym obowiązkowym przygotowaniem przedszkolnym z powiatu nakielskiego.</a:t>
            </a:r>
          </a:p>
          <a:p>
            <a:r>
              <a:rPr lang="pl-PL" dirty="0"/>
              <a:t>Konkurs dla młodzieży „Rodzina i szkoła wolne od przemocy”</a:t>
            </a:r>
          </a:p>
          <a:p>
            <a:r>
              <a:rPr lang="pl-PL" dirty="0"/>
              <a:t>Konkurs plastyczny dla dzieci objętych nauczaniem indywidualnym „Mój nauczyciel i ja” </a:t>
            </a:r>
          </a:p>
          <a:p>
            <a:r>
              <a:rPr lang="pl-PL" dirty="0"/>
              <a:t>Konkurs plastyczny „Moja wymarzona szkoła” dla dzieci 5-6 letnich</a:t>
            </a:r>
          </a:p>
          <a:p>
            <a:r>
              <a:rPr lang="pl-PL" dirty="0"/>
              <a:t>Konkurs </a:t>
            </a:r>
            <a:r>
              <a:rPr lang="pl-PL" dirty="0" err="1"/>
              <a:t>plastyczno</a:t>
            </a:r>
            <a:r>
              <a:rPr lang="pl-PL" dirty="0"/>
              <a:t> – literacki „Internet – rozrywka czy pułapka?” </a:t>
            </a:r>
          </a:p>
        </p:txBody>
      </p:sp>
    </p:spTree>
    <p:extLst>
      <p:ext uri="{BB962C8B-B14F-4D97-AF65-F5344CB8AC3E}">
        <p14:creationId xmlns:p14="http://schemas.microsoft.com/office/powerpoint/2010/main" val="74978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548680"/>
          </a:xfrm>
        </p:spPr>
        <p:txBody>
          <a:bodyPr/>
          <a:lstStyle/>
          <a:p>
            <a:r>
              <a:rPr lang="pl-PL" sz="2400" b="1" u="sng" dirty="0">
                <a:effectLst/>
              </a:rPr>
              <a:t>Zadania  realizowane są we współpracy z:	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332656"/>
            <a:ext cx="8507288" cy="6336704"/>
          </a:xfrm>
        </p:spPr>
        <p:txBody>
          <a:bodyPr>
            <a:noAutofit/>
          </a:bodyPr>
          <a:lstStyle/>
          <a:p>
            <a:pPr lvl="0"/>
            <a:r>
              <a:rPr lang="pl-PL" sz="1400" b="1" dirty="0"/>
              <a:t>Powiatowym Centrum Pomocy Rodzinie w Nakle n. Not</a:t>
            </a:r>
            <a:r>
              <a:rPr lang="pl-PL" sz="1400" dirty="0"/>
              <a:t>.– realizacja wybranych obszarów działań profilaktyczno-edukacyjnych (np. wsparcie rodzin zastępczych, realizacja Programu Ochrony Zdrowia Psychicznego).</a:t>
            </a:r>
          </a:p>
          <a:p>
            <a:pPr lvl="0"/>
            <a:r>
              <a:rPr lang="pl-PL" sz="1400" b="1" dirty="0"/>
              <a:t>Sanepid i policja </a:t>
            </a:r>
            <a:r>
              <a:rPr lang="pl-PL" sz="1400" dirty="0"/>
              <a:t>– psychoedukacja rodziców – spotkanie w szkole – „Nowe zagrożenia – DOPALACZE”</a:t>
            </a:r>
          </a:p>
          <a:p>
            <a:pPr lvl="0"/>
            <a:r>
              <a:rPr lang="pl-PL" sz="1400" b="1" dirty="0"/>
              <a:t>Radiem Nakło </a:t>
            </a:r>
            <a:r>
              <a:rPr lang="pl-PL" sz="1400" dirty="0"/>
              <a:t>– nagrywanie cyklu audycji „Rodzinny tor przeszkód”.</a:t>
            </a:r>
          </a:p>
          <a:p>
            <a:pPr lvl="0"/>
            <a:r>
              <a:rPr lang="pl-PL" sz="1400" b="1" dirty="0"/>
              <a:t>Sądem Rejonowym </a:t>
            </a:r>
            <a:r>
              <a:rPr lang="pl-PL" sz="1400" dirty="0"/>
              <a:t>–poprzez konsultacje z kuratorami rodzinnymi, obejmowanie pomocą dzieci i ich rodzin, udział jako biegli sądowi lub świadkowie do sprawy dzieci badanych w placówce.</a:t>
            </a:r>
          </a:p>
          <a:p>
            <a:pPr lvl="0"/>
            <a:r>
              <a:rPr lang="pl-PL" sz="1400" b="1" dirty="0"/>
              <a:t>Miejsko-Gminnymi Ośrodkami Pomocy Społecznej </a:t>
            </a:r>
            <a:r>
              <a:rPr lang="pl-PL" sz="1400" dirty="0"/>
              <a:t>– przekaz informacji o potrzebach dzieci, wsparcie rodzin, wsparcie w  organizowaniu specjalistycznych usług opiekuńczych.</a:t>
            </a:r>
          </a:p>
          <a:p>
            <a:r>
              <a:rPr lang="pl-PL" sz="1400" b="1" dirty="0" smtClean="0"/>
              <a:t>Komisjami ds. profilaktyki, rozwiązywania problemów alkoholowych i przeciwdziałania narkomanii </a:t>
            </a:r>
            <a:endParaRPr lang="pl-PL" sz="1400" dirty="0"/>
          </a:p>
          <a:p>
            <a:pPr lvl="0"/>
            <a:r>
              <a:rPr lang="pl-PL" sz="1400" b="1" dirty="0"/>
              <a:t>Poradniami</a:t>
            </a:r>
            <a:r>
              <a:rPr lang="pl-PL" sz="1400" dirty="0"/>
              <a:t> – wymiana specjalistów, poszerzanie doświadczeń zawodowych </a:t>
            </a:r>
            <a:br>
              <a:rPr lang="pl-PL" sz="1400" dirty="0"/>
            </a:br>
            <a:r>
              <a:rPr lang="pl-PL" sz="1400" dirty="0"/>
              <a:t>i wymiana informacji specjalistycznych.</a:t>
            </a:r>
          </a:p>
          <a:p>
            <a:pPr lvl="0"/>
            <a:r>
              <a:rPr lang="pl-PL" sz="1400" b="1" dirty="0"/>
              <a:t>Współpraca z Bydgoskim oraz Gdańskim Stowarzyszeniem Pomocy Osobom z Autyzmem i ich Rodzinom oraz działającym w Nakle Stowarzyszeniem Twój Przyjaciel.</a:t>
            </a:r>
          </a:p>
          <a:p>
            <a:pPr lvl="0"/>
            <a:r>
              <a:rPr lang="pl-PL" sz="1400" dirty="0"/>
              <a:t>Współpraca z </a:t>
            </a:r>
            <a:r>
              <a:rPr lang="pl-PL" sz="1400" b="1" dirty="0"/>
              <a:t>Młodzieżowym Centrum Kariery</a:t>
            </a:r>
            <a:r>
              <a:rPr lang="pl-PL" sz="1400" dirty="0"/>
              <a:t> i Nakielskim Punktem Pośrednictwa Pracy. </a:t>
            </a:r>
          </a:p>
          <a:p>
            <a:pPr lvl="0"/>
            <a:r>
              <a:rPr lang="pl-PL" sz="1400" dirty="0"/>
              <a:t>Współpraca z </a:t>
            </a:r>
            <a:r>
              <a:rPr lang="pl-PL" sz="1400" b="1" dirty="0"/>
              <a:t>Kujawsko Pomorskim Centrum Edukacji Nauczycieli w Bydgoszczy </a:t>
            </a:r>
            <a:r>
              <a:rPr lang="pl-PL" sz="1400" dirty="0"/>
              <a:t>oraz </a:t>
            </a:r>
            <a:r>
              <a:rPr lang="pl-PL" sz="1400" b="1" dirty="0"/>
              <a:t>Biblioteką Pedagogiczną</a:t>
            </a:r>
            <a:r>
              <a:rPr lang="pl-PL" sz="1400" dirty="0"/>
              <a:t> w Nakle nad Notecią i w Szubinie w ramach wsparcia dla szkół (organizacja konferencji itp.).</a:t>
            </a:r>
          </a:p>
          <a:p>
            <a:pPr lvl="0"/>
            <a:r>
              <a:rPr lang="pl-PL" sz="1400" b="1" dirty="0"/>
              <a:t>I LO w Nakle </a:t>
            </a:r>
            <a:r>
              <a:rPr lang="pl-PL" sz="1400" dirty="0"/>
              <a:t>– organizacja grupy wolontariuszy wspierających działania Poradni na rzecz dzieci z autyzmem.</a:t>
            </a:r>
          </a:p>
          <a:p>
            <a:pPr lvl="0"/>
            <a:r>
              <a:rPr lang="pl-PL" sz="1400" b="1" dirty="0" smtClean="0"/>
              <a:t>Z </a:t>
            </a:r>
            <a:r>
              <a:rPr lang="pl-PL" sz="1400" b="1" dirty="0"/>
              <a:t>uczelniami </a:t>
            </a:r>
            <a:r>
              <a:rPr lang="pl-PL" sz="1400" dirty="0"/>
              <a:t>– opieka merytoryczna nad praktykami studenckimi. </a:t>
            </a:r>
          </a:p>
          <a:p>
            <a:pPr lvl="0"/>
            <a:r>
              <a:rPr lang="pl-PL" sz="1400" dirty="0"/>
              <a:t>Zbiórka pokarmu dla zwierząt ze schroniska w Rozwarzynie (współpraca </a:t>
            </a:r>
            <a:r>
              <a:rPr lang="pl-PL" sz="1400" b="1" dirty="0"/>
              <a:t>z Domem Pomocy Społecznej).</a:t>
            </a:r>
          </a:p>
          <a:p>
            <a:pPr lvl="0"/>
            <a:r>
              <a:rPr lang="pl-PL" sz="1400" dirty="0"/>
              <a:t>Współpraca z Liderem projektu </a:t>
            </a:r>
            <a:r>
              <a:rPr lang="pl-PL" sz="1400" b="1" dirty="0"/>
              <a:t>Szlachetna Paczka.</a:t>
            </a:r>
          </a:p>
          <a:p>
            <a:pPr marL="0" lvl="0" indent="0">
              <a:buNone/>
            </a:pPr>
            <a:endParaRPr lang="pl-PL" sz="1400" b="1" dirty="0"/>
          </a:p>
        </p:txBody>
      </p:sp>
    </p:spTree>
    <p:extLst>
      <p:ext uri="{BB962C8B-B14F-4D97-AF65-F5344CB8AC3E}">
        <p14:creationId xmlns:p14="http://schemas.microsoft.com/office/powerpoint/2010/main" val="4658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564904"/>
            <a:ext cx="8219256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/>
              <a:t>Dzisiejsza </a:t>
            </a:r>
            <a:r>
              <a:rPr lang="pl-PL" b="1" dirty="0"/>
              <a:t>konferencja</a:t>
            </a:r>
            <a:r>
              <a:rPr lang="pl-PL" dirty="0"/>
              <a:t> jest centralnym punktem obchodów.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W </a:t>
            </a:r>
            <a:r>
              <a:rPr lang="pl-PL" dirty="0"/>
              <a:t>związku z Jubileuszem postanowiliśmy odnowić </a:t>
            </a:r>
            <a:r>
              <a:rPr lang="pl-PL" b="1" dirty="0"/>
              <a:t>wizerunek </a:t>
            </a:r>
            <a:r>
              <a:rPr lang="pl-PL" b="1" dirty="0" smtClean="0"/>
              <a:t>Poradni:</a:t>
            </a:r>
          </a:p>
          <a:p>
            <a:r>
              <a:rPr lang="pl-PL" dirty="0" smtClean="0"/>
              <a:t>unowocześniliśmy </a:t>
            </a:r>
            <a:r>
              <a:rPr lang="pl-PL" dirty="0"/>
              <a:t>i wzbogaciliśmy naszą </a:t>
            </a:r>
            <a:r>
              <a:rPr lang="pl-PL" b="1" dirty="0"/>
              <a:t>stronę internetową</a:t>
            </a:r>
            <a:r>
              <a:rPr lang="pl-PL" dirty="0"/>
              <a:t>, </a:t>
            </a:r>
            <a:endParaRPr lang="pl-PL" dirty="0" smtClean="0"/>
          </a:p>
          <a:p>
            <a:r>
              <a:rPr lang="pl-PL" dirty="0" smtClean="0"/>
              <a:t>ogłosiliśmy </a:t>
            </a:r>
            <a:r>
              <a:rPr lang="pl-PL" b="1" dirty="0"/>
              <a:t>konkurs plastyczny dla młodzieży na projekt nowego logo naszej placówki.</a:t>
            </a:r>
          </a:p>
          <a:p>
            <a:endParaRPr lang="pl-PL" dirty="0"/>
          </a:p>
        </p:txBody>
      </p:sp>
      <p:pic>
        <p:nvPicPr>
          <p:cNvPr id="5" name="Obraz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0648"/>
            <a:ext cx="5848350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0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1224136"/>
          </a:xfrm>
        </p:spPr>
        <p:txBody>
          <a:bodyPr/>
          <a:lstStyle/>
          <a:p>
            <a:r>
              <a:rPr lang="pl-PL" dirty="0">
                <a:effectLst/>
              </a:rPr>
              <a:t>AUDYCJE RADIOWE:</a:t>
            </a:r>
            <a:br>
              <a:rPr lang="pl-PL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832648"/>
          </a:xfrm>
        </p:spPr>
        <p:txBody>
          <a:bodyPr>
            <a:normAutofit fontScale="4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/>
              <a:t>„6 i 7 latek w jednej klasie”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„Pomagamy młodzieży w wyborze zawodu”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„Bezpieczeństwo w sieci – cyberprzemoc”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„Dzieci z zespołem Aspergera w szkole i w domu”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„Jak wspierać dziecko z trudnościami emocjonalnymi”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„Maluchy na progu przedszkola – jak pomóc dzieciom w adaptacji do przedszkola”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„Pierwsze dni w szkole – adaptacja pierwszoklasistów do wymagań szkolnych”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„Przed pierwszym dzwonkiem – czyli o dojrzałości szkolnej dzieci” – porady dla rodziców 5-6 latków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„Komputer, Internet – korzyści i zagrożenia dla Twojego dziecka”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„Mam trudne dziecko…., czyli jak radzić sobie z trudnym zachowaniem dzieci”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 ADHD czyli nadpobudliwości dzieci”  	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„Rozwód w rodzinie”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„Młodzież i dom rodzinny – problemy wieku dorastania”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„Autyzm dziecięcy – jak pomóc dziecku i rodzinie”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„Dziecko niepełnosprawne w rodzinie”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„Wsparcie dla rodziców w sytuacji straty dziecka”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„Problemy wychowawcze – praca z trudną młodzieżą”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„Wypalenie zawodowe</a:t>
            </a:r>
            <a:r>
              <a:rPr lang="pl-PL" dirty="0" smtClean="0"/>
              <a:t>”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„Wakacyjna miłość”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„Pomoc logopedyczna dzieciom z wadą wymowy i ich rodzicom”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„Przemoc w rodzinie”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„Pomoc dzieciom z wadą wzroku w domu i w szkole”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„Doradztwo zawodowe dla młodzieży”	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„Praca z dziećmi z wadą słuchu w domu i w szkole”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„Zespół Aspergera – specyfika funkcjonowania dzieci w szkole i w domu”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„Stres – wyzwanie naszych czasów – jak sobie z nim radzić”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„Żałoba dziecięca”.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„Uwaga! Nowe zagrożenia – DOPALACZE”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„Uczucia dziecięce – Jak wspierać dziecko?”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„Co zamiast komputera, czyli o zabawach rodzinnych”.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„W czym może pomóc Ci Poradnia? – 40-lat poradnictwa.” 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„Idą Święta…. Dlaczego tradycje świąteczne są takie ważne?”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„Odrzucenie przez rówieśników w szkole – jak chronić dziecko?”.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„Wartości w świecie dziecka”.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151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b="1" dirty="0"/>
              <a:t>Audycje zostały nagrane z </a:t>
            </a:r>
            <a:r>
              <a:rPr lang="pl-PL" b="1" dirty="0" smtClean="0"/>
              <a:t>udziałem pracowników </a:t>
            </a:r>
            <a:r>
              <a:rPr lang="pl-PL" b="1" dirty="0"/>
              <a:t>Poradni</a:t>
            </a:r>
            <a:r>
              <a:rPr lang="pl-PL" dirty="0"/>
              <a:t>: </a:t>
            </a:r>
            <a:r>
              <a:rPr lang="pl-PL" dirty="0" smtClean="0"/>
              <a:t>Anetą </a:t>
            </a:r>
            <a:r>
              <a:rPr lang="pl-PL" dirty="0"/>
              <a:t>Buras </a:t>
            </a:r>
            <a:r>
              <a:rPr lang="pl-PL" dirty="0" err="1" smtClean="0"/>
              <a:t>Walentowską</a:t>
            </a:r>
            <a:r>
              <a:rPr lang="pl-PL" dirty="0" smtClean="0"/>
              <a:t>, Arkadiuszem Szczepańskim, Ewą Burzyńską, Aleksandrą Nowicką </a:t>
            </a:r>
            <a:r>
              <a:rPr lang="pl-PL" dirty="0"/>
              <a:t>Martinez, </a:t>
            </a:r>
            <a:r>
              <a:rPr lang="pl-PL" dirty="0" smtClean="0"/>
              <a:t>Dobrosławą </a:t>
            </a:r>
            <a:r>
              <a:rPr lang="pl-PL" dirty="0"/>
              <a:t>Jedynak, </a:t>
            </a:r>
            <a:r>
              <a:rPr lang="pl-PL" dirty="0" smtClean="0"/>
              <a:t>Jadwigą </a:t>
            </a:r>
            <a:r>
              <a:rPr lang="pl-PL" dirty="0"/>
              <a:t>Erdmann, </a:t>
            </a:r>
            <a:r>
              <a:rPr lang="pl-PL" dirty="0" smtClean="0"/>
              <a:t>Joanną Rygielską, Małgorzatą </a:t>
            </a:r>
            <a:r>
              <a:rPr lang="pl-PL" dirty="0" err="1"/>
              <a:t>Borkowiak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/>
              <a:t> </a:t>
            </a:r>
          </a:p>
          <a:p>
            <a:pPr algn="just"/>
            <a:r>
              <a:rPr lang="pl-PL" dirty="0"/>
              <a:t>Ponadto  włączyliśmy się w XII </a:t>
            </a:r>
            <a:r>
              <a:rPr lang="pl-PL" b="1" dirty="0"/>
              <a:t>Kampanię „Hospicjum to też Życie” - </a:t>
            </a:r>
            <a:r>
              <a:rPr lang="pl-PL" dirty="0"/>
              <a:t> w tym roku przebiegającej pod hasłem „Dzieci radzą sobie same tylko w bajkach. Pomóż osieroconym dzieciom.”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– </a:t>
            </a:r>
            <a:r>
              <a:rPr lang="pl-PL" dirty="0"/>
              <a:t>Dobrosława Jedynak i Ewa Burzyńska uczestniczą w czytaniu znanych bajek  prezentowanych w programie „Mali na fali” i rozmowach na temat żałoby przeżywanej przez dzieci i młodzież</a:t>
            </a:r>
            <a:r>
              <a:rPr lang="pl-PL" dirty="0" smtClean="0"/>
              <a:t>.</a:t>
            </a: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85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Działania na rzecz rodziców: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Wyspa Wsparcia dla rodziców dzieci z autyzmem</a:t>
            </a:r>
          </a:p>
          <a:p>
            <a:r>
              <a:rPr lang="pl-PL" dirty="0"/>
              <a:t>Dzień Matki i Dzień Kobiet z </a:t>
            </a:r>
            <a:r>
              <a:rPr lang="pl-PL" dirty="0" smtClean="0"/>
              <a:t>Poradnią</a:t>
            </a:r>
          </a:p>
          <a:p>
            <a:r>
              <a:rPr lang="pl-PL" dirty="0"/>
              <a:t>Spotkanie autorskie z poetką i malarką matką dziecka z </a:t>
            </a:r>
            <a:r>
              <a:rPr lang="pl-PL" dirty="0" smtClean="0"/>
              <a:t>autyzmem</a:t>
            </a:r>
            <a:endParaRPr lang="pl-PL" dirty="0"/>
          </a:p>
          <a:p>
            <a:r>
              <a:rPr lang="pl-PL" dirty="0"/>
              <a:t>Cykliczne imprezy okolicznościowe zwłaszcza Mikołajki – w tym roku 8 raz</a:t>
            </a:r>
          </a:p>
          <a:p>
            <a:r>
              <a:rPr lang="pl-PL" dirty="0"/>
              <a:t>Wyjazdy integracyjne połączone z zajęciami terapeutycznymi</a:t>
            </a:r>
          </a:p>
          <a:p>
            <a:r>
              <a:rPr lang="pl-PL" dirty="0"/>
              <a:t>Spotkanie autorskie z poetką i malarką matką</a:t>
            </a:r>
          </a:p>
          <a:p>
            <a:r>
              <a:rPr lang="pl-PL" dirty="0"/>
              <a:t>W tym uruchomiliśmy pierwszą edycję Szkoły dla Rodziców i Wychowawców</a:t>
            </a:r>
          </a:p>
          <a:p>
            <a:r>
              <a:rPr lang="pl-PL" dirty="0"/>
              <a:t>Prowadzimy na zaproszenie szkół i przedszkoli psychoedukację i warsztaty dla rodziców w placówkach</a:t>
            </a:r>
          </a:p>
          <a:p>
            <a:r>
              <a:rPr lang="pl-PL" dirty="0"/>
              <a:t>Wielu rodziców zwraca się do nas o poradę, prowadzimy Punkt Konsultacyjny dla Młodzieży i Rodzin w Kryzysie oraz wsparcie i </a:t>
            </a:r>
            <a:r>
              <a:rPr lang="pl-PL" dirty="0" smtClean="0"/>
              <a:t>terapię </a:t>
            </a:r>
            <a:r>
              <a:rPr lang="pl-PL" dirty="0"/>
              <a:t>rodzinną.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753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Działania na rzecz uczniów: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Co roku organizujemy Dzień Otwarty w Poradni  w  wybraną sobotę października, połączony z Dniem Edukacji i Kariery</a:t>
            </a:r>
          </a:p>
          <a:p>
            <a:r>
              <a:rPr lang="pl-PL" dirty="0"/>
              <a:t>W ramach Powiatowego Programu Ochrony Zdrowia Psychicznego organizujemy co na terenie szkół ponadgimnazjalnych Punkty Konsultacyjne dla młodzieży, rodziców i nauczycieli</a:t>
            </a:r>
          </a:p>
          <a:p>
            <a:r>
              <a:rPr lang="pl-PL" dirty="0"/>
              <a:t>Wolontariusze z I LO w Nakle wspierają nasze działania na rzecz dzieci z autyzmem</a:t>
            </a:r>
          </a:p>
          <a:p>
            <a:r>
              <a:rPr lang="pl-PL" dirty="0"/>
              <a:t>Realizacja programu autorskiego „Wspólnie przeciwko uzależnieniom młodzieży gimnazjalnej w gminie Nakło” </a:t>
            </a:r>
          </a:p>
          <a:p>
            <a:r>
              <a:rPr lang="pl-PL" dirty="0"/>
              <a:t>Poradnictwo zawodowe</a:t>
            </a:r>
          </a:p>
          <a:p>
            <a:r>
              <a:rPr lang="pl-PL" dirty="0"/>
              <a:t>Różne formy terapii i wsparcia</a:t>
            </a:r>
          </a:p>
          <a:p>
            <a:r>
              <a:rPr lang="pl-PL" dirty="0"/>
              <a:t>Zachęcamy dzieci i młodzież do udziału w konkursach</a:t>
            </a:r>
          </a:p>
          <a:p>
            <a:r>
              <a:rPr lang="pl-PL" dirty="0"/>
              <a:t>Prowadzimy zajęcia w czasie ferii zimowych rozwijające zdolności, stymulujące rozwój, poszerzające kompetencje społeczne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081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>
                <a:effectLst/>
              </a:rPr>
              <a:t>MOCNE STRONY PORADNI:</a:t>
            </a:r>
            <a:r>
              <a:rPr lang="pl-PL" sz="3200" dirty="0">
                <a:effectLst/>
              </a:rPr>
              <a:t/>
            </a:r>
            <a:br>
              <a:rPr lang="pl-PL" sz="3200" dirty="0">
                <a:effectLst/>
              </a:rPr>
            </a:b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pl-PL" b="1" dirty="0"/>
              <a:t>Kadra </a:t>
            </a:r>
            <a:r>
              <a:rPr lang="pl-PL" dirty="0"/>
              <a:t>– przygotowanie zawodowe, zaangażowanie w pracę, kompetencje osobiste, praca zespołowa. </a:t>
            </a:r>
          </a:p>
          <a:p>
            <a:pPr lvl="0"/>
            <a:r>
              <a:rPr lang="pl-PL" b="1" dirty="0"/>
              <a:t>Duża aktywność</a:t>
            </a:r>
            <a:r>
              <a:rPr lang="pl-PL" dirty="0"/>
              <a:t>, kreatywność i nowatorskie działania.</a:t>
            </a:r>
          </a:p>
          <a:p>
            <a:pPr lvl="0"/>
            <a:r>
              <a:rPr lang="pl-PL" b="1" dirty="0"/>
              <a:t>Współpraca</a:t>
            </a:r>
            <a:r>
              <a:rPr lang="pl-PL" dirty="0"/>
              <a:t> ze środowiskiem.</a:t>
            </a:r>
          </a:p>
          <a:p>
            <a:pPr lvl="0"/>
            <a:r>
              <a:rPr lang="pl-PL" dirty="0"/>
              <a:t>Szeroka i modyfikowana </a:t>
            </a:r>
            <a:r>
              <a:rPr lang="pl-PL" b="1" dirty="0"/>
              <a:t>Oferta.</a:t>
            </a:r>
          </a:p>
          <a:p>
            <a:pPr lvl="0"/>
            <a:r>
              <a:rPr lang="pl-PL" b="1" dirty="0"/>
              <a:t>Otwartość.</a:t>
            </a:r>
          </a:p>
          <a:p>
            <a:pPr lvl="0"/>
            <a:r>
              <a:rPr lang="pl-PL" dirty="0"/>
              <a:t>Ciągłe </a:t>
            </a:r>
            <a:r>
              <a:rPr lang="pl-PL" b="1" dirty="0"/>
              <a:t>doposażanie</a:t>
            </a:r>
            <a:r>
              <a:rPr lang="pl-PL" dirty="0"/>
              <a:t> dzięki wsparciu organu prowadzącego.</a:t>
            </a:r>
          </a:p>
          <a:p>
            <a:pPr lvl="0"/>
            <a:r>
              <a:rPr lang="pl-PL" b="1" dirty="0"/>
              <a:t>Terminowość</a:t>
            </a:r>
            <a:r>
              <a:rPr lang="pl-PL" dirty="0"/>
              <a:t> wydawania orzeczeń i opinii, </a:t>
            </a:r>
            <a:r>
              <a:rPr lang="pl-PL" b="1" dirty="0"/>
              <a:t>wysoki poziom dokumentów.</a:t>
            </a:r>
          </a:p>
          <a:p>
            <a:endParaRPr lang="pl-PL" dirty="0"/>
          </a:p>
        </p:txBody>
      </p:sp>
      <p:pic>
        <p:nvPicPr>
          <p:cNvPr id="1027" name="Picture 3" descr="C:\Users\Krystyna Kowalska\Desktop\40-lecie obrazki\img1588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47691"/>
            <a:ext cx="4038600" cy="4030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50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ffectLst/>
              </a:rPr>
              <a:t>KIERUNKI ROZWOJU:</a:t>
            </a:r>
            <a:r>
              <a:rPr lang="pl-PL" dirty="0">
                <a:effectLst/>
              </a:rPr>
              <a:t/>
            </a:r>
            <a:br>
              <a:rPr lang="pl-PL" dirty="0">
                <a:effectLst/>
              </a:rPr>
            </a:b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76064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pl-PL" b="1" dirty="0"/>
              <a:t>Wspieranie kompetencji rodzicielskich  </a:t>
            </a:r>
            <a:r>
              <a:rPr lang="pl-PL" dirty="0"/>
              <a:t>(szeroko rozumiana psychoedukacja poprzez prelekcje i warsztaty, ulotki i artykuły zamieszczane na stronie internetowej i lokalnej prasie, a także w poczekalniach Poradni i przekazywane do szkół, audycje radiowe, indywidualne </a:t>
            </a:r>
            <a:r>
              <a:rPr lang="pl-PL" dirty="0" smtClean="0"/>
              <a:t>poradnictwo, Szkoła dla Rodziców i Wychowawców).</a:t>
            </a:r>
            <a:endParaRPr lang="pl-PL" dirty="0"/>
          </a:p>
          <a:p>
            <a:pPr lvl="0"/>
            <a:r>
              <a:rPr lang="pl-PL" b="1" dirty="0"/>
              <a:t>Profilaktyka </a:t>
            </a:r>
            <a:r>
              <a:rPr lang="pl-PL" dirty="0"/>
              <a:t>w celu zmniejszania zagrożeń takich, jak agresja, wykluczenie społeczne, uzależnienia w tym behawioralne i od dopalaczy – działania ukierunkowane na młodzież, ale też skierowane do rodziców i nauczycieli.</a:t>
            </a:r>
          </a:p>
          <a:p>
            <a:pPr lvl="0"/>
            <a:r>
              <a:rPr lang="pl-PL" b="1" dirty="0"/>
              <a:t>Rozwijanie form terapii</a:t>
            </a:r>
            <a:r>
              <a:rPr lang="pl-PL" dirty="0"/>
              <a:t>, w tym grupowych, terapii rodzin oraz metodą EEG </a:t>
            </a:r>
            <a:r>
              <a:rPr lang="pl-PL" dirty="0" err="1"/>
              <a:t>Biofeedback</a:t>
            </a:r>
            <a:r>
              <a:rPr lang="pl-PL" dirty="0"/>
              <a:t> - w odpowiedzi na rosnące zapotrzebowanie (rozważane jest także uruchomienie w Poradni Wczesnego Wspomagania Rozwoju Dzieci).</a:t>
            </a:r>
          </a:p>
          <a:p>
            <a:pPr lvl="0"/>
            <a:r>
              <a:rPr lang="pl-PL" b="1" dirty="0"/>
              <a:t>Unowocześnianie Poradni </a:t>
            </a:r>
            <a:r>
              <a:rPr lang="pl-PL" dirty="0"/>
              <a:t>poprzez wprowadzanie nowatorskich form pracy i doposażanie placówki w nowoczesny sprzęt i pomoce do diagnozy i terapii – w celu zachowania wysokich standardów pracy oraz przyciągania odbiorców.</a:t>
            </a:r>
          </a:p>
          <a:p>
            <a:pPr lvl="0"/>
            <a:r>
              <a:rPr lang="pl-PL" b="1" dirty="0"/>
              <a:t>Dalsze kształtowanie pozytywnego wizerunku Poradni i promowanie jej działań</a:t>
            </a:r>
            <a:r>
              <a:rPr lang="pl-PL" dirty="0"/>
              <a:t> na zewnątrz poprzez współpracę z różnymi podmiotami, działania dla szerokiego kręgu  odbiorców.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845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2564904"/>
          </a:xfrm>
        </p:spPr>
        <p:txBody>
          <a:bodyPr/>
          <a:lstStyle/>
          <a:p>
            <a:r>
              <a:rPr lang="pl-PL" b="1" dirty="0" smtClean="0">
                <a:effectLst/>
              </a:rPr>
              <a:t>NAJWAŻNIEJSZE POTRZEBY</a:t>
            </a:r>
            <a:r>
              <a:rPr lang="pl-PL" b="1" dirty="0">
                <a:effectLst/>
              </a:rPr>
              <a:t>:</a:t>
            </a:r>
            <a:r>
              <a:rPr lang="pl-PL" dirty="0">
                <a:effectLst/>
              </a:rPr>
              <a:t/>
            </a:r>
            <a:br>
              <a:rPr lang="pl-PL" dirty="0">
                <a:effectLst/>
              </a:rPr>
            </a:b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>
          <a:xfrm>
            <a:off x="4644008" y="1844824"/>
            <a:ext cx="4042792" cy="4752528"/>
          </a:xfrm>
        </p:spPr>
        <p:txBody>
          <a:bodyPr>
            <a:normAutofit fontScale="92500"/>
          </a:bodyPr>
          <a:lstStyle/>
          <a:p>
            <a:pPr lvl="0"/>
            <a:r>
              <a:rPr lang="pl-PL" dirty="0"/>
              <a:t>Zwiększenie </a:t>
            </a:r>
            <a:r>
              <a:rPr lang="pl-PL" b="1" dirty="0"/>
              <a:t>etatyzacji.</a:t>
            </a:r>
          </a:p>
          <a:p>
            <a:pPr lvl="0"/>
            <a:r>
              <a:rPr lang="pl-PL" b="1" dirty="0"/>
              <a:t>Doposażenie</a:t>
            </a:r>
            <a:r>
              <a:rPr lang="pl-PL" dirty="0"/>
              <a:t> w metody do diagnozy </a:t>
            </a:r>
            <a:r>
              <a:rPr lang="pl-PL" dirty="0" smtClean="0"/>
              <a:t>oraz </a:t>
            </a:r>
            <a:r>
              <a:rPr lang="pl-PL" dirty="0"/>
              <a:t>dalsze </a:t>
            </a:r>
            <a:r>
              <a:rPr lang="pl-PL" dirty="0" smtClean="0"/>
              <a:t>unowocześnianie </a:t>
            </a:r>
            <a:r>
              <a:rPr lang="pl-PL" dirty="0"/>
              <a:t>wyposażenia.</a:t>
            </a:r>
          </a:p>
          <a:p>
            <a:pPr lvl="0"/>
            <a:r>
              <a:rPr lang="pl-PL" dirty="0"/>
              <a:t>Wyeliminowanie </a:t>
            </a:r>
            <a:r>
              <a:rPr lang="pl-PL" b="1" dirty="0"/>
              <a:t>bariery architektonicznej </a:t>
            </a:r>
            <a:r>
              <a:rPr lang="pl-PL" dirty="0"/>
              <a:t>– zamontowanie windy w budynku w Nakle. </a:t>
            </a:r>
          </a:p>
          <a:p>
            <a:pPr lvl="0"/>
            <a:r>
              <a:rPr lang="pl-PL" dirty="0"/>
              <a:t>Zwiększanie funduszu na </a:t>
            </a:r>
            <a:r>
              <a:rPr lang="pl-PL" b="1" dirty="0"/>
              <a:t>dokształcanie</a:t>
            </a:r>
            <a:r>
              <a:rPr lang="pl-PL" dirty="0"/>
              <a:t> </a:t>
            </a:r>
            <a:r>
              <a:rPr lang="pl-PL" dirty="0" smtClean="0"/>
              <a:t>nauczycieli</a:t>
            </a:r>
            <a:endParaRPr lang="pl-PL" dirty="0"/>
          </a:p>
        </p:txBody>
      </p:sp>
      <p:pic>
        <p:nvPicPr>
          <p:cNvPr id="2050" name="Picture 2" descr="C:\Users\Krystyna Kowalska\Desktop\40-lecie obrazki\photo_big[1]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751" y="2708920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05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 smtClean="0"/>
              <a:t>SERDECZNE PODZIĘKOWANIA I POZDROWIENIA </a:t>
            </a:r>
            <a:br>
              <a:rPr lang="pl-PL" sz="2400" dirty="0" smtClean="0"/>
            </a:br>
            <a:r>
              <a:rPr lang="pl-PL" sz="2400" dirty="0" smtClean="0"/>
              <a:t> DLA UCZESTNIKÓW KONFERENCJI: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Kujawsko – Pomorskiego Kuratorium Oświaty</a:t>
            </a:r>
          </a:p>
          <a:p>
            <a:r>
              <a:rPr lang="pl-PL" dirty="0" smtClean="0"/>
              <a:t>Starostwa Powiatowego w Nakle</a:t>
            </a:r>
          </a:p>
          <a:p>
            <a:r>
              <a:rPr lang="pl-PL" dirty="0" smtClean="0"/>
              <a:t>Władz gminnych</a:t>
            </a:r>
          </a:p>
          <a:p>
            <a:r>
              <a:rPr lang="pl-PL" dirty="0" smtClean="0"/>
              <a:t>Dyrektorów szkół przedszkoli i placówek</a:t>
            </a:r>
          </a:p>
          <a:p>
            <a:r>
              <a:rPr lang="pl-PL" dirty="0" smtClean="0"/>
              <a:t>Pracowników pedagogicznych, administracji i obsługi Poradni w Nakle i Filii w Szubinie.</a:t>
            </a:r>
          </a:p>
          <a:p>
            <a:pPr marL="0" indent="0" algn="ctr">
              <a:buNone/>
            </a:pP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TAKŻE DLA:</a:t>
            </a:r>
          </a:p>
          <a:p>
            <a:pPr algn="ctr"/>
            <a:r>
              <a:rPr lang="pl-PL" dirty="0" smtClean="0"/>
              <a:t>Instytucji współpracujących z nami</a:t>
            </a:r>
          </a:p>
          <a:p>
            <a:pPr algn="ctr"/>
            <a:r>
              <a:rPr lang="pl-PL" dirty="0" smtClean="0"/>
              <a:t>Rodziców korzystających z usług Poradni</a:t>
            </a:r>
          </a:p>
          <a:p>
            <a:pPr algn="ctr"/>
            <a:r>
              <a:rPr lang="pl-PL" dirty="0" smtClean="0"/>
              <a:t>Dzieci i młodzieży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82700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ZA UWAGĘ!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1800" dirty="0" smtClean="0">
                <a:hlinkClick r:id="rId2"/>
              </a:rPr>
              <a:t>kontakt@ppppnaklo.pl</a:t>
            </a:r>
            <a:endParaRPr lang="pl-PL" sz="1800" dirty="0" smtClean="0"/>
          </a:p>
          <a:p>
            <a:pPr marL="0" indent="0" algn="ctr">
              <a:buNone/>
            </a:pPr>
            <a:r>
              <a:rPr lang="pl-PL" sz="1800" dirty="0" smtClean="0">
                <a:hlinkClick r:id="rId3"/>
              </a:rPr>
              <a:t>kontaktszubin@ppppnaklo.pl</a:t>
            </a:r>
            <a:r>
              <a:rPr lang="pl-PL" sz="1800" dirty="0" smtClean="0"/>
              <a:t> </a:t>
            </a:r>
          </a:p>
          <a:p>
            <a:pPr marL="0" indent="0" algn="ctr">
              <a:buNone/>
            </a:pPr>
            <a:endParaRPr lang="pl-PL" sz="1800" dirty="0" smtClean="0"/>
          </a:p>
          <a:p>
            <a:pPr marL="0" indent="0" algn="ctr">
              <a:buNone/>
            </a:pPr>
            <a:r>
              <a:rPr lang="pl-PL" dirty="0" smtClean="0">
                <a:hlinkClick r:id="rId4"/>
              </a:rPr>
              <a:t>www.ppppnaklo.pl</a:t>
            </a:r>
            <a:endParaRPr lang="pl-PL" dirty="0" smtClean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2000" dirty="0" smtClean="0"/>
              <a:t>52-386-51-51- Nakło</a:t>
            </a:r>
          </a:p>
          <a:p>
            <a:pPr marL="0" indent="0" algn="ctr">
              <a:buNone/>
            </a:pPr>
            <a:r>
              <a:rPr lang="pl-PL" sz="2000" dirty="0" smtClean="0"/>
              <a:t>52-384-89-71 - Szubin</a:t>
            </a:r>
            <a:endParaRPr lang="pl-PL" sz="2000" dirty="0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 smtClean="0"/>
              <a:t>EWA BURZYŃSKA</a:t>
            </a:r>
          </a:p>
          <a:p>
            <a:r>
              <a:rPr lang="pl-PL" dirty="0" smtClean="0"/>
              <a:t>DYREKTOR</a:t>
            </a:r>
          </a:p>
          <a:p>
            <a:r>
              <a:rPr lang="pl-PL" dirty="0" smtClean="0"/>
              <a:t>PSYCHOLOG </a:t>
            </a:r>
          </a:p>
          <a:p>
            <a:r>
              <a:rPr lang="pl-PL" dirty="0" smtClean="0"/>
              <a:t>POWIATOWA PORADNIA PSYCHOLOGICZNO – PEDAGOGICZNA </a:t>
            </a:r>
          </a:p>
          <a:p>
            <a:r>
              <a:rPr lang="pl-PL" dirty="0" smtClean="0"/>
              <a:t>W NAKLE NAD NOTECIĄ</a:t>
            </a:r>
            <a:endParaRPr lang="pl-PL" dirty="0"/>
          </a:p>
        </p:txBody>
      </p:sp>
      <p:pic>
        <p:nvPicPr>
          <p:cNvPr id="5123" name="Picture 3" descr="C:\Users\Krystyna Kowalska\Desktop\40-lecie obrazki\szkolenie[4]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78716"/>
            <a:ext cx="38100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268760"/>
          </a:xfrm>
        </p:spPr>
        <p:txBody>
          <a:bodyPr/>
          <a:lstStyle/>
          <a:p>
            <a:r>
              <a:rPr lang="pl-PL" b="1" u="sng" dirty="0">
                <a:hlinkClick r:id="rId2"/>
              </a:rPr>
              <a:t>www.ppppnaklo.pl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Możecie na niej znaleźć wszystkie </a:t>
            </a:r>
            <a:r>
              <a:rPr lang="pl-PL" b="1" dirty="0"/>
              <a:t>informacje na temat funkcjonowania placówki i </a:t>
            </a:r>
            <a:r>
              <a:rPr lang="pl-PL" b="1" dirty="0" smtClean="0"/>
              <a:t>pracowników</a:t>
            </a:r>
            <a:r>
              <a:rPr lang="pl-PL" dirty="0" smtClean="0"/>
              <a:t>,</a:t>
            </a:r>
          </a:p>
          <a:p>
            <a:r>
              <a:rPr lang="pl-PL" dirty="0" smtClean="0"/>
              <a:t>aktualną </a:t>
            </a:r>
            <a:r>
              <a:rPr lang="pl-PL" b="1" dirty="0" smtClean="0"/>
              <a:t>Ofertę</a:t>
            </a:r>
            <a:r>
              <a:rPr lang="pl-PL" dirty="0" smtClean="0"/>
              <a:t> </a:t>
            </a:r>
            <a:r>
              <a:rPr lang="pl-PL" dirty="0"/>
              <a:t>na dany rok szkolny, </a:t>
            </a:r>
            <a:endParaRPr lang="pl-PL" dirty="0" smtClean="0"/>
          </a:p>
          <a:p>
            <a:r>
              <a:rPr lang="pl-PL" b="1" dirty="0"/>
              <a:t>specjalną zakładkę dla młodzieży</a:t>
            </a:r>
            <a:r>
              <a:rPr lang="pl-PL" b="1" dirty="0" smtClean="0"/>
              <a:t>!</a:t>
            </a:r>
          </a:p>
          <a:p>
            <a:r>
              <a:rPr lang="pl-PL" dirty="0" smtClean="0"/>
              <a:t>pobrać  </a:t>
            </a:r>
            <a:r>
              <a:rPr lang="pl-PL" b="1" dirty="0"/>
              <a:t>druki</a:t>
            </a:r>
            <a:r>
              <a:rPr lang="pl-PL" dirty="0"/>
              <a:t>, </a:t>
            </a:r>
            <a:endParaRPr lang="pl-PL" dirty="0" smtClean="0"/>
          </a:p>
          <a:p>
            <a:r>
              <a:rPr lang="pl-PL" dirty="0" smtClean="0"/>
              <a:t>a </a:t>
            </a:r>
            <a:r>
              <a:rPr lang="pl-PL" dirty="0"/>
              <a:t>także skorzystać z szerokiej </a:t>
            </a:r>
            <a:r>
              <a:rPr lang="pl-PL" b="1" dirty="0"/>
              <a:t>oferty </a:t>
            </a:r>
            <a:r>
              <a:rPr lang="pl-PL" b="1" dirty="0" err="1"/>
              <a:t>psychoedukacyjnej</a:t>
            </a:r>
            <a:r>
              <a:rPr lang="pl-PL" b="1" dirty="0"/>
              <a:t> </a:t>
            </a:r>
            <a:r>
              <a:rPr lang="pl-PL" dirty="0"/>
              <a:t>w postaci materiałów z konferencji, ulotek, ważnych adresów, przepisów prawa oświatowego itp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  <p:pic>
        <p:nvPicPr>
          <p:cNvPr id="4098" name="Picture 2" descr="C:\Users\Krystyna Kowalska\Desktop\40-lecie obrazki\imagesV6A0FJ1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774572"/>
            <a:ext cx="3868862" cy="182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37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          Wspomogli nas: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203848" y="1772816"/>
            <a:ext cx="5482952" cy="4353347"/>
          </a:xfrm>
        </p:spPr>
        <p:txBody>
          <a:bodyPr>
            <a:noAutofit/>
          </a:bodyPr>
          <a:lstStyle/>
          <a:p>
            <a:r>
              <a:rPr lang="pl-PL" sz="1200" dirty="0"/>
              <a:t>Pani Jolanta </a:t>
            </a:r>
            <a:r>
              <a:rPr lang="pl-PL" sz="1200" dirty="0" err="1" smtClean="0"/>
              <a:t>Madaj</a:t>
            </a:r>
            <a:r>
              <a:rPr lang="pl-PL" sz="1200" dirty="0"/>
              <a:t> </a:t>
            </a:r>
            <a:r>
              <a:rPr lang="pl-PL" sz="1200" dirty="0" smtClean="0"/>
              <a:t>- Studio </a:t>
            </a:r>
            <a:r>
              <a:rPr lang="pl-PL" sz="1200" dirty="0"/>
              <a:t>Stylizacji i Urody w Nakle n. Not</a:t>
            </a:r>
            <a:r>
              <a:rPr lang="pl-PL" sz="1200" dirty="0" smtClean="0"/>
              <a:t>.</a:t>
            </a:r>
            <a:r>
              <a:rPr lang="pl-PL" sz="1200" dirty="0"/>
              <a:t> </a:t>
            </a:r>
          </a:p>
          <a:p>
            <a:r>
              <a:rPr lang="pl-PL" sz="1200" dirty="0"/>
              <a:t>Pan Marek </a:t>
            </a:r>
            <a:r>
              <a:rPr lang="pl-PL" sz="1200" dirty="0" smtClean="0"/>
              <a:t>Bieliński - Prezesa </a:t>
            </a:r>
            <a:r>
              <a:rPr lang="pl-PL" sz="1200" dirty="0"/>
              <a:t>Zarządu Banku </a:t>
            </a:r>
            <a:r>
              <a:rPr lang="pl-PL" sz="1200" dirty="0" smtClean="0"/>
              <a:t>Spółdzielczego w </a:t>
            </a:r>
            <a:r>
              <a:rPr lang="pl-PL" sz="1200" dirty="0"/>
              <a:t>Nakle nad </a:t>
            </a:r>
            <a:r>
              <a:rPr lang="pl-PL" sz="1200" dirty="0" smtClean="0"/>
              <a:t>Notecią</a:t>
            </a:r>
            <a:r>
              <a:rPr lang="pl-PL" sz="1200" dirty="0"/>
              <a:t>	</a:t>
            </a:r>
          </a:p>
          <a:p>
            <a:r>
              <a:rPr lang="pl-PL" sz="1200" dirty="0"/>
              <a:t>Pan Zbigniew </a:t>
            </a:r>
            <a:r>
              <a:rPr lang="pl-PL" sz="1200" dirty="0" smtClean="0"/>
              <a:t>Lorenc - Prezesa </a:t>
            </a:r>
            <a:r>
              <a:rPr lang="pl-PL" sz="1200" dirty="0"/>
              <a:t>Zarządu Banku Spółdzielczego</a:t>
            </a:r>
          </a:p>
          <a:p>
            <a:r>
              <a:rPr lang="pl-PL" sz="1200" dirty="0"/>
              <a:t>w </a:t>
            </a:r>
            <a:r>
              <a:rPr lang="pl-PL" sz="1200" dirty="0" smtClean="0"/>
              <a:t>Szubinie</a:t>
            </a:r>
            <a:r>
              <a:rPr lang="pl-PL" sz="1200" dirty="0"/>
              <a:t> </a:t>
            </a:r>
          </a:p>
          <a:p>
            <a:r>
              <a:rPr lang="pl-PL" sz="1200" dirty="0"/>
              <a:t>Państwo </a:t>
            </a:r>
            <a:r>
              <a:rPr lang="pl-PL" sz="1200" dirty="0" smtClean="0"/>
              <a:t>Lilla </a:t>
            </a:r>
            <a:r>
              <a:rPr lang="pl-PL" sz="1200" dirty="0"/>
              <a:t>i Maciej </a:t>
            </a:r>
            <a:r>
              <a:rPr lang="pl-PL" sz="1200" dirty="0" smtClean="0"/>
              <a:t>Trzebińscy - MTB </a:t>
            </a:r>
            <a:r>
              <a:rPr lang="pl-PL" sz="1200" dirty="0"/>
              <a:t>Spółka Jawna w Nakle nad </a:t>
            </a:r>
            <a:r>
              <a:rPr lang="pl-PL" sz="1200" dirty="0" smtClean="0"/>
              <a:t>Notecią</a:t>
            </a:r>
            <a:endParaRPr lang="pl-PL" sz="1200" dirty="0"/>
          </a:p>
          <a:p>
            <a:r>
              <a:rPr lang="pl-PL" sz="1200" dirty="0"/>
              <a:t>Pan Antoni Zieliński </a:t>
            </a:r>
            <a:r>
              <a:rPr lang="pl-PL" sz="1200" dirty="0" smtClean="0"/>
              <a:t> - PPH </a:t>
            </a:r>
            <a:r>
              <a:rPr lang="pl-PL" sz="1200" dirty="0"/>
              <a:t>ZELAN ZPCHP w Nakle nad </a:t>
            </a:r>
            <a:r>
              <a:rPr lang="pl-PL" sz="1200" dirty="0" smtClean="0"/>
              <a:t>Notecią</a:t>
            </a:r>
            <a:endParaRPr lang="pl-PL" sz="1200" dirty="0"/>
          </a:p>
          <a:p>
            <a:r>
              <a:rPr lang="pl-PL" sz="1200" dirty="0"/>
              <a:t>Pan Jarosław </a:t>
            </a:r>
            <a:r>
              <a:rPr lang="pl-PL" sz="1200" dirty="0" smtClean="0"/>
              <a:t>Burzyński - Prezesa </a:t>
            </a:r>
            <a:r>
              <a:rPr lang="pl-PL" sz="1200" dirty="0"/>
              <a:t>Zarządu STAL-PLEX BIS Sp. z o.o.</a:t>
            </a:r>
          </a:p>
          <a:p>
            <a:r>
              <a:rPr lang="pl-PL" sz="1200" dirty="0"/>
              <a:t> w Nakle nad Notecią	 </a:t>
            </a:r>
          </a:p>
          <a:p>
            <a:r>
              <a:rPr lang="pl-PL" sz="1200" dirty="0"/>
              <a:t>Państwo Urszula i Szymon </a:t>
            </a:r>
            <a:r>
              <a:rPr lang="pl-PL" sz="1200" dirty="0" smtClean="0"/>
              <a:t>Karolczak - Firma </a:t>
            </a:r>
            <a:r>
              <a:rPr lang="pl-PL" sz="1200" dirty="0"/>
              <a:t>„Karolczak” w Nakle nad </a:t>
            </a:r>
            <a:r>
              <a:rPr lang="pl-PL" sz="1200" dirty="0" smtClean="0"/>
              <a:t>Notecią</a:t>
            </a:r>
            <a:endParaRPr lang="pl-PL" sz="1200" dirty="0"/>
          </a:p>
          <a:p>
            <a:r>
              <a:rPr lang="pl-PL" sz="1200" dirty="0"/>
              <a:t>Pan Szymon </a:t>
            </a:r>
            <a:r>
              <a:rPr lang="pl-PL" sz="1200" dirty="0" err="1" smtClean="0"/>
              <a:t>Brukwicki</a:t>
            </a:r>
            <a:r>
              <a:rPr lang="pl-PL" sz="1200" dirty="0"/>
              <a:t> </a:t>
            </a:r>
            <a:r>
              <a:rPr lang="pl-PL" sz="1200" dirty="0" smtClean="0"/>
              <a:t>- Restauracja </a:t>
            </a:r>
            <a:r>
              <a:rPr lang="pl-PL" sz="1200" dirty="0"/>
              <a:t>„Ekspresja” w Nakle nad </a:t>
            </a:r>
            <a:r>
              <a:rPr lang="pl-PL" sz="1200" dirty="0" smtClean="0"/>
              <a:t>Notecią</a:t>
            </a:r>
            <a:r>
              <a:rPr lang="pl-PL" sz="1200" dirty="0"/>
              <a:t> </a:t>
            </a:r>
          </a:p>
          <a:p>
            <a:r>
              <a:rPr lang="pl-PL" sz="1200" dirty="0"/>
              <a:t>Pan Krzysztof </a:t>
            </a:r>
            <a:r>
              <a:rPr lang="pl-PL" sz="1200" dirty="0" smtClean="0"/>
              <a:t>Czyż - PHS </a:t>
            </a:r>
            <a:r>
              <a:rPr lang="pl-PL" sz="1200" dirty="0"/>
              <a:t>SMAKOSZ Czyż S.J. w Nakle nad </a:t>
            </a:r>
            <a:r>
              <a:rPr lang="pl-PL" sz="1200" dirty="0" smtClean="0"/>
              <a:t>Notecią</a:t>
            </a:r>
            <a:r>
              <a:rPr lang="pl-PL" sz="1200" dirty="0"/>
              <a:t> </a:t>
            </a:r>
          </a:p>
          <a:p>
            <a:r>
              <a:rPr lang="pl-PL" sz="1200" dirty="0"/>
              <a:t>Pan Ryszard </a:t>
            </a:r>
            <a:r>
              <a:rPr lang="pl-PL" sz="1200" dirty="0" smtClean="0"/>
              <a:t>Nowak - FIRMA </a:t>
            </a:r>
            <a:r>
              <a:rPr lang="pl-PL" sz="1200" dirty="0"/>
              <a:t>„NOWAK” W NAKLE NAD </a:t>
            </a:r>
            <a:r>
              <a:rPr lang="pl-PL" sz="1200" dirty="0" smtClean="0"/>
              <a:t>NOTECIĄ</a:t>
            </a:r>
            <a:r>
              <a:rPr lang="pl-PL" sz="1200" dirty="0"/>
              <a:t> </a:t>
            </a:r>
          </a:p>
          <a:p>
            <a:r>
              <a:rPr lang="pl-PL" sz="1200" dirty="0"/>
              <a:t>FIRMA PARTNER XXI PIK  Sp. z o. o. </a:t>
            </a:r>
          </a:p>
          <a:p>
            <a:r>
              <a:rPr lang="pl-PL" sz="1200" dirty="0"/>
              <a:t>Koło Gospodyń Wiejskich w Starym </a:t>
            </a:r>
            <a:r>
              <a:rPr lang="pl-PL" sz="1200" dirty="0" smtClean="0"/>
              <a:t>Jarużynie</a:t>
            </a:r>
            <a:r>
              <a:rPr lang="pl-PL" sz="1200" dirty="0"/>
              <a:t> </a:t>
            </a:r>
          </a:p>
          <a:p>
            <a:r>
              <a:rPr lang="pl-PL" sz="1200" dirty="0"/>
              <a:t>Pan Sławomir </a:t>
            </a:r>
            <a:r>
              <a:rPr lang="pl-PL" sz="1200" dirty="0" smtClean="0"/>
              <a:t>Napierała - Burmistrza </a:t>
            </a:r>
            <a:r>
              <a:rPr lang="pl-PL" sz="1200" dirty="0"/>
              <a:t>Miasta i Gminy Nakło nad </a:t>
            </a:r>
            <a:r>
              <a:rPr lang="pl-PL" sz="1200" dirty="0" smtClean="0"/>
              <a:t>Notecią</a:t>
            </a:r>
          </a:p>
          <a:p>
            <a:r>
              <a:rPr lang="pl-PL" sz="1200" dirty="0" smtClean="0"/>
              <a:t>Starostwo </a:t>
            </a:r>
            <a:r>
              <a:rPr lang="pl-PL" sz="1200" dirty="0" smtClean="0"/>
              <a:t>Powiatowe</a:t>
            </a:r>
          </a:p>
          <a:p>
            <a:r>
              <a:rPr lang="pl-PL" sz="1200" dirty="0" smtClean="0"/>
              <a:t>Pan Marek Starczewski oraz pracownicy Ośrodka Kształcenia Zawodowego KURSAL w Nakle (wypożyczenie </a:t>
            </a:r>
            <a:r>
              <a:rPr lang="pl-PL" sz="1200" dirty="0" err="1" smtClean="0"/>
              <a:t>sal</a:t>
            </a:r>
            <a:r>
              <a:rPr lang="pl-PL" sz="1200" dirty="0" smtClean="0"/>
              <a:t>  oraz wsparcie organizacyjne.</a:t>
            </a:r>
            <a:endParaRPr lang="pl-PL" sz="1200" dirty="0"/>
          </a:p>
          <a:p>
            <a:endParaRPr lang="pl-PL" sz="1200" dirty="0"/>
          </a:p>
          <a:p>
            <a:endParaRPr lang="pl-PL" sz="12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3"/>
          </p:nvPr>
        </p:nvSpPr>
        <p:spPr>
          <a:xfrm>
            <a:off x="365760" y="1628800"/>
            <a:ext cx="2838088" cy="4497680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Środki na zorganizowanie Konferencji </a:t>
            </a:r>
            <a:r>
              <a:rPr lang="pl-PL" dirty="0"/>
              <a:t>oraz nagrody w konkursie </a:t>
            </a:r>
            <a:r>
              <a:rPr lang="pl-PL" dirty="0" smtClean="0"/>
              <a:t>pochodzą w </a:t>
            </a:r>
            <a:r>
              <a:rPr lang="pl-PL" dirty="0"/>
              <a:t>całości </a:t>
            </a:r>
            <a:r>
              <a:rPr lang="pl-PL" dirty="0" smtClean="0"/>
              <a:t>z pomocy finansowej i  rzeczowej od </a:t>
            </a:r>
            <a:r>
              <a:rPr lang="pl-PL" b="1" dirty="0"/>
              <a:t>sponsorów, </a:t>
            </a:r>
            <a:r>
              <a:rPr lang="pl-PL" dirty="0"/>
              <a:t>którym </a:t>
            </a:r>
            <a:r>
              <a:rPr lang="pl-PL" dirty="0" smtClean="0"/>
              <a:t> </a:t>
            </a:r>
            <a:r>
              <a:rPr lang="pl-PL" b="1" dirty="0"/>
              <a:t>serdecznie </a:t>
            </a:r>
            <a:r>
              <a:rPr lang="pl-PL" b="1" dirty="0" smtClean="0"/>
              <a:t>dziękujemy!</a:t>
            </a:r>
            <a:endParaRPr lang="pl-PL" b="1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180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 HISTORYCZNY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l-PL" b="1" dirty="0"/>
              <a:t>1 WRZEŚNIA 1975 </a:t>
            </a:r>
            <a:r>
              <a:rPr lang="pl-PL" b="1" dirty="0" smtClean="0"/>
              <a:t> </a:t>
            </a:r>
          </a:p>
          <a:p>
            <a:pPr marL="0" indent="0" algn="ctr">
              <a:buNone/>
            </a:pPr>
            <a:r>
              <a:rPr lang="pl-PL" dirty="0" smtClean="0"/>
              <a:t>PORADNIA </a:t>
            </a:r>
            <a:r>
              <a:rPr lang="pl-PL" dirty="0"/>
              <a:t>WYCHOWAWCZO – ZAWODOWA (OSOBNO W NAKLE I W SZUBINIE</a:t>
            </a:r>
            <a:r>
              <a:rPr lang="pl-PL" dirty="0" smtClean="0"/>
              <a:t>)</a:t>
            </a:r>
          </a:p>
          <a:p>
            <a:pPr marL="0" indent="0">
              <a:buNone/>
            </a:pPr>
            <a:endParaRPr lang="pl-PL" dirty="0"/>
          </a:p>
          <a:p>
            <a:pPr algn="ctr"/>
            <a:r>
              <a:rPr lang="pl-PL" dirty="0"/>
              <a:t>1 WRZEŚNIA 1993 </a:t>
            </a:r>
          </a:p>
          <a:p>
            <a:pPr marL="0" indent="0" algn="ctr">
              <a:buNone/>
            </a:pPr>
            <a:r>
              <a:rPr lang="pl-PL" dirty="0" smtClean="0"/>
              <a:t> </a:t>
            </a:r>
            <a:r>
              <a:rPr lang="pl-PL" dirty="0"/>
              <a:t>PORADNIA PSYCHOLOGICZNO – PEDAGOGICZNA (OSOBNO W NAKLE I W SZUBINIE</a:t>
            </a:r>
            <a:r>
              <a:rPr lang="pl-PL" dirty="0" smtClean="0"/>
              <a:t>)</a:t>
            </a:r>
          </a:p>
          <a:p>
            <a:pPr marL="0" indent="0">
              <a:buNone/>
            </a:pPr>
            <a:endParaRPr lang="pl-PL" dirty="0"/>
          </a:p>
          <a:p>
            <a:pPr algn="ctr"/>
            <a:r>
              <a:rPr lang="pl-PL" dirty="0"/>
              <a:t>1 MARCA </a:t>
            </a:r>
            <a:r>
              <a:rPr lang="pl-PL" dirty="0" smtClean="0"/>
              <a:t>2000</a:t>
            </a:r>
          </a:p>
          <a:p>
            <a:pPr marL="0" indent="0" algn="ctr">
              <a:buNone/>
            </a:pPr>
            <a:r>
              <a:rPr lang="pl-PL" dirty="0" smtClean="0"/>
              <a:t> </a:t>
            </a:r>
            <a:r>
              <a:rPr lang="pl-PL" dirty="0"/>
              <a:t>połączono poradnie w Nakle i w Szubinie i powstała </a:t>
            </a:r>
            <a:r>
              <a:rPr lang="pl-PL" b="1" dirty="0"/>
              <a:t>POWIATOWA PORADNIA PSYCHOLOGICZNO – PEDAGOGICZNA W NAKLE NAD NOTECIĄ.</a:t>
            </a:r>
            <a:r>
              <a:rPr lang="pl-PL" dirty="0"/>
              <a:t>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Poradnia </a:t>
            </a:r>
            <a:r>
              <a:rPr lang="pl-PL" dirty="0"/>
              <a:t>posiada </a:t>
            </a:r>
            <a:r>
              <a:rPr lang="pl-PL" dirty="0" smtClean="0"/>
              <a:t>Filię </a:t>
            </a:r>
            <a:r>
              <a:rPr lang="pl-PL" dirty="0"/>
              <a:t>w Szubinie.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855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l-PL" dirty="0"/>
              <a:t>Poradnią kieruje dyrektor – od 1 lutego 2012 r.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 </a:t>
            </a:r>
            <a:r>
              <a:rPr lang="pl-PL" dirty="0"/>
              <a:t>Ewa Burzyńska</a:t>
            </a:r>
            <a:r>
              <a:rPr lang="pl-PL" dirty="0" smtClean="0"/>
              <a:t>.</a:t>
            </a:r>
          </a:p>
          <a:p>
            <a:pPr marL="0" indent="0" algn="ctr">
              <a:buNone/>
            </a:pPr>
            <a:endParaRPr lang="pl-PL" dirty="0"/>
          </a:p>
          <a:p>
            <a:pPr algn="ctr"/>
            <a:r>
              <a:rPr lang="pl-PL" dirty="0"/>
              <a:t>Poprzedni dyrektorzy: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 Nakle: </a:t>
            </a:r>
            <a:r>
              <a:rPr lang="pl-PL" dirty="0"/>
              <a:t>Michał </a:t>
            </a:r>
            <a:r>
              <a:rPr lang="pl-PL" dirty="0" err="1" smtClean="0"/>
              <a:t>Mielko</a:t>
            </a:r>
            <a:r>
              <a:rPr lang="pl-PL" dirty="0" smtClean="0"/>
              <a:t> </a:t>
            </a:r>
            <a:r>
              <a:rPr lang="pl-PL" dirty="0"/>
              <a:t> </a:t>
            </a:r>
            <a:r>
              <a:rPr lang="pl-PL" dirty="0" smtClean="0"/>
              <a:t>i Krystyna </a:t>
            </a:r>
            <a:r>
              <a:rPr lang="pl-PL" dirty="0"/>
              <a:t>Wegner Kowalska</a:t>
            </a:r>
            <a:r>
              <a:rPr lang="pl-PL" dirty="0" smtClean="0"/>
              <a:t>,</a:t>
            </a:r>
          </a:p>
          <a:p>
            <a:pPr marL="0" indent="0" algn="ctr">
              <a:buNone/>
            </a:pPr>
            <a:r>
              <a:rPr lang="pl-PL" dirty="0" smtClean="0"/>
              <a:t> </a:t>
            </a:r>
            <a:r>
              <a:rPr lang="pl-PL" dirty="0"/>
              <a:t>a w </a:t>
            </a:r>
            <a:r>
              <a:rPr lang="pl-PL" dirty="0" smtClean="0"/>
              <a:t>Szubinie</a:t>
            </a:r>
            <a:r>
              <a:rPr lang="pl-PL" dirty="0"/>
              <a:t> </a:t>
            </a:r>
            <a:r>
              <a:rPr lang="pl-PL" dirty="0" smtClean="0"/>
              <a:t> Barbara Dawidowska i </a:t>
            </a:r>
            <a:r>
              <a:rPr lang="pl-PL" dirty="0"/>
              <a:t>Jadwiga Erdmann</a:t>
            </a:r>
            <a:r>
              <a:rPr lang="pl-PL" dirty="0" smtClean="0"/>
              <a:t>.</a:t>
            </a:r>
          </a:p>
          <a:p>
            <a:pPr marL="0" indent="0" algn="ctr">
              <a:buNone/>
            </a:pPr>
            <a:endParaRPr lang="pl-PL" dirty="0"/>
          </a:p>
          <a:p>
            <a:pPr algn="ctr"/>
            <a:r>
              <a:rPr lang="pl-PL" dirty="0"/>
              <a:t>Aktualnie Filią Poradni w Szubinie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kieruje </a:t>
            </a:r>
            <a:r>
              <a:rPr lang="pl-PL" dirty="0"/>
              <a:t>kierownik – Lidia Lemańska.</a:t>
            </a:r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716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868145" y="266700"/>
            <a:ext cx="3047256" cy="2658244"/>
          </a:xfrm>
        </p:spPr>
        <p:txBody>
          <a:bodyPr/>
          <a:lstStyle/>
          <a:p>
            <a:r>
              <a:rPr lang="pl-PL" dirty="0"/>
              <a:t>REJON DZIAŁANIA PORADNI – POWIAT NAKIELSKI:</a:t>
            </a:r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 smtClean="0"/>
              <a:t>Liczba szkół</a:t>
            </a:r>
            <a:r>
              <a:rPr lang="pl-PL" b="1" dirty="0"/>
              <a:t> </a:t>
            </a:r>
            <a:r>
              <a:rPr lang="pl-PL" b="1" dirty="0" smtClean="0"/>
              <a:t>i przedszkoli </a:t>
            </a:r>
            <a:r>
              <a:rPr lang="pl-PL" b="1" dirty="0"/>
              <a:t>k</a:t>
            </a:r>
            <a:r>
              <a:rPr lang="pl-PL" b="1" dirty="0" smtClean="0"/>
              <a:t>ierowanych</a:t>
            </a:r>
            <a:r>
              <a:rPr lang="pl-PL" b="1" dirty="0"/>
              <a:t>	</a:t>
            </a:r>
            <a:r>
              <a:rPr lang="pl-PL" b="1" dirty="0" smtClean="0"/>
              <a:t>przez:</a:t>
            </a:r>
          </a:p>
          <a:p>
            <a:pPr marL="0" indent="0" algn="ctr">
              <a:buNone/>
            </a:pPr>
            <a:endParaRPr lang="pl-PL" dirty="0"/>
          </a:p>
          <a:p>
            <a:pPr lvl="0"/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Powiat Nakielski – 11</a:t>
            </a:r>
          </a:p>
          <a:p>
            <a:pPr lvl="0"/>
            <a:r>
              <a:rPr lang="pl-PL" sz="18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Gminę </a:t>
            </a: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Nakło </a:t>
            </a:r>
            <a:r>
              <a:rPr lang="pl-PL" sz="18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- </a:t>
            </a: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19</a:t>
            </a:r>
          </a:p>
          <a:p>
            <a:pPr lvl="0"/>
            <a:r>
              <a:rPr lang="pl-PL" sz="18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Gminę </a:t>
            </a: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Szubin - 12</a:t>
            </a:r>
          </a:p>
          <a:p>
            <a:pPr lvl="0"/>
            <a:r>
              <a:rPr lang="pl-PL" sz="18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Gminę </a:t>
            </a: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Kcynia - 11</a:t>
            </a:r>
          </a:p>
          <a:p>
            <a:pPr lvl="0"/>
            <a:r>
              <a:rPr lang="pl-PL" sz="18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Gminę </a:t>
            </a: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Mrocza - 5</a:t>
            </a:r>
          </a:p>
          <a:p>
            <a:pPr lvl="0"/>
            <a:r>
              <a:rPr lang="pl-PL" sz="18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Gminę </a:t>
            </a: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Sadki - 4</a:t>
            </a:r>
          </a:p>
          <a:p>
            <a:pPr marL="0" indent="0">
              <a:buNone/>
            </a:pPr>
            <a:r>
              <a:rPr lang="pl-PL" sz="1800" dirty="0">
                <a:latin typeface="Arial Black" panose="020B0A04020102020204" pitchFamily="34" charset="0"/>
                <a:cs typeface="Aharoni" panose="02010803020104030203" pitchFamily="2" charset="-79"/>
              </a:rPr>
              <a:t> 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5580112" y="2780928"/>
            <a:ext cx="3335289" cy="3345235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rgbClr val="FF0000"/>
                </a:solidFill>
              </a:rPr>
              <a:t>Poradnia ma w rejonie działania 62  szkoły, przedszkola i placówki</a:t>
            </a:r>
            <a:endParaRPr lang="pl-PL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327219"/>
              </p:ext>
            </p:extLst>
          </p:nvPr>
        </p:nvGraphicFramePr>
        <p:xfrm>
          <a:off x="1115616" y="980728"/>
          <a:ext cx="6768752" cy="3554534"/>
        </p:xfrm>
        <a:graphic>
          <a:graphicData uri="http://schemas.openxmlformats.org/drawingml/2006/table">
            <a:tbl>
              <a:tblPr firstRow="1" firstCol="1" bandRow="1"/>
              <a:tblGrid>
                <a:gridCol w="762667"/>
                <a:gridCol w="832631"/>
                <a:gridCol w="810465"/>
                <a:gridCol w="784834"/>
                <a:gridCol w="831245"/>
                <a:gridCol w="764053"/>
                <a:gridCol w="841636"/>
                <a:gridCol w="1141221"/>
              </a:tblGrid>
              <a:tr h="743119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PRACOWNICY PEDAGOGICZNI  - 16 </a:t>
                      </a:r>
                      <a:endParaRPr lang="pl-PL" sz="2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l-PL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 przeliczeniu na etaty – 15,6)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78940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PSYCHOLODZY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PEDAGODZY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LOGOPEDZI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SOCJOTERAPEUTA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67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pracowników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 przeliczeniu na etaty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pracowników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 przeliczeniu na etaty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pracowników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 przeliczeniu na etaty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pracowników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 przeliczeniu na etaty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647825" y="3187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18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erownictwo">
  <a:themeElements>
    <a:clrScheme name="Kierownictw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ierownictw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ierownictw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1423</TotalTime>
  <Words>2576</Words>
  <Application>Microsoft Office PowerPoint</Application>
  <PresentationFormat>Pokaz na ekranie (4:3)</PresentationFormat>
  <Paragraphs>389</Paragraphs>
  <Slides>38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39" baseType="lpstr">
      <vt:lpstr>Kierownictwo</vt:lpstr>
      <vt:lpstr>         DZIAŁALNOŚĆ POWIATOWEJ PORADNI PSYCHOLOGICZNO – PEDAGOGICZNEJ  W NAKLE N. NOT.  NA RZECZ WSPIERANIA DZIECKA, RODZINY I SZKOŁY  – WSPÓŁCZESNE WYZWANIA.   </vt:lpstr>
      <vt:lpstr>Prezentacja programu PowerPoint</vt:lpstr>
      <vt:lpstr>Prezentacja programu PowerPoint</vt:lpstr>
      <vt:lpstr>www.ppppnaklo.pl</vt:lpstr>
      <vt:lpstr>              Wspomogli nas:</vt:lpstr>
      <vt:lpstr>RYS HISTORYCZNY</vt:lpstr>
      <vt:lpstr>Prezentacja programu PowerPoint</vt:lpstr>
      <vt:lpstr>REJON DZIAŁANIA PORADNI – POWIAT NAKIELSKI: </vt:lpstr>
      <vt:lpstr>Prezentacja programu PowerPoint</vt:lpstr>
      <vt:lpstr>W roku szkolnym 2014/15 w Poradni objęto pomocą  1738 dzieci i młodzieży  (dzieci te zostały najczęściej objęte kilkoma różnymi formami diagnozy i terapii). </vt:lpstr>
      <vt:lpstr>Efektem diagnozowania dzieci i młodzieży jest w szczególności: 1. wydanie opinii  (r. szk. 14/15 - 708) Poradnia wydaje opinie w sprawie: </vt:lpstr>
      <vt:lpstr>2. wydanie orzeczeń (r. szk. 14/15 – 409)</vt:lpstr>
      <vt:lpstr>Prezentacja programu PowerPoint</vt:lpstr>
      <vt:lpstr>DZIAŁANIA PORADNI Dziękujemy za współpracę!</vt:lpstr>
      <vt:lpstr>WSPOMAGANIE SZKÓŁ</vt:lpstr>
      <vt:lpstr>Spotkania z pedagogami/psychologami szkolnymi W zeszłym roku szkolnym opiekę nad spotkaniami objęły z ramienia Poradni : Joanna Rygielska i Ewa Burzyńska. Spotkania odbywają się w dwóch grupach: nakielskiej i szubińskiej (której współorganizatorami i gospodarzami jest ZS-2 w Szubinie)</vt:lpstr>
      <vt:lpstr>Spotkania z pedagogami/psychologami szkolnymi</vt:lpstr>
      <vt:lpstr>Zespoły logopedów szkolnych i przedszkolnych  (w Nakle liderami grupy są p. Katarzyna Dombrowska – logopeda z Poradni oraz p. Aldona Kasprzak – logopeda szkolny, a w Szubinie – p. Jadwiga Erdmann – logopeda z Poradni) . </vt:lpstr>
      <vt:lpstr>Prezentacja programu PowerPoint</vt:lpstr>
      <vt:lpstr>Konferencje powiatowe dla pedagogów, psychologów i logopedów szkolnych </vt:lpstr>
      <vt:lpstr>Prelegentami na konferencjach byli</vt:lpstr>
      <vt:lpstr>Na konferencjach gościnnie wystąpili również:</vt:lpstr>
      <vt:lpstr>Prezentacja programu PowerPoint</vt:lpstr>
      <vt:lpstr>Prezentacja programu PowerPoint</vt:lpstr>
      <vt:lpstr>W odpowiedzi na potrzebę zaistniałą w wyniki traumatycznego zdarzenia w Nakle zorganizowaliśmy spotkanie Grupy Dyskusyjnej   „BEZPIECZEŃSTWO W SZKOLE” - 24.03.2014 r. </vt:lpstr>
      <vt:lpstr>Wsparcie dla nauczycieli młodych stażem – stażystów i kontraktowych</vt:lpstr>
      <vt:lpstr>Prezentacja programu PowerPoint</vt:lpstr>
      <vt:lpstr>Konkursy dla uczniów (plastycznych, literackich, fotograficznych): </vt:lpstr>
      <vt:lpstr>Zadania  realizowane są we współpracy z: </vt:lpstr>
      <vt:lpstr>AUDYCJE RADIOWE: </vt:lpstr>
      <vt:lpstr>Prezentacja programu PowerPoint</vt:lpstr>
      <vt:lpstr>Działania na rzecz rodziców:</vt:lpstr>
      <vt:lpstr>Działania na rzecz uczniów:</vt:lpstr>
      <vt:lpstr>MOCNE STRONY PORADNI: </vt:lpstr>
      <vt:lpstr>KIERUNKI ROZWOJU: </vt:lpstr>
      <vt:lpstr>NAJWAŻNIEJSZE POTRZEBY: </vt:lpstr>
      <vt:lpstr>SERDECZNE PODZIĘKOWANIA I POZDROWIENIA   DLA UCZESTNIKÓW KONFERENCJI:</vt:lpstr>
      <vt:lpstr>DZIĘKUJĘ ZA UWAGĘ!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NNN</dc:title>
  <dc:creator>Krystyna Kowalska</dc:creator>
  <cp:lastModifiedBy>Krystyna Kowalska</cp:lastModifiedBy>
  <cp:revision>90</cp:revision>
  <dcterms:created xsi:type="dcterms:W3CDTF">2014-11-03T12:41:56Z</dcterms:created>
  <dcterms:modified xsi:type="dcterms:W3CDTF">2015-11-28T14:29:39Z</dcterms:modified>
</cp:coreProperties>
</file>