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65" r:id="rId14"/>
    <p:sldId id="268" r:id="rId15"/>
    <p:sldId id="266" r:id="rId16"/>
    <p:sldId id="273" r:id="rId17"/>
    <p:sldId id="277" r:id="rId18"/>
    <p:sldId id="274" r:id="rId19"/>
    <p:sldId id="276" r:id="rId20"/>
    <p:sldId id="275" r:id="rId21"/>
    <p:sldId id="278" r:id="rId22"/>
    <p:sldId id="280" r:id="rId23"/>
    <p:sldId id="279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58" autoAdjust="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07E46-DCEB-46D5-81E7-7A569FBACED4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23A5-8B49-4CA0-B6F5-AD85E4810D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1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23A5-8B49-4CA0-B6F5-AD85E4810D8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63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Oddział</a:t>
            </a:r>
            <a:r>
              <a:rPr lang="pl-PL" baseline="0" dirty="0" smtClean="0"/>
              <a:t> przedszkolny SŁONECZKA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23A5-8B49-4CA0-B6F5-AD85E4810D8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8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 smtClean="0"/>
          </a:p>
          <a:p>
            <a:endParaRPr lang="pl-PL" baseline="0" dirty="0" smtClean="0"/>
          </a:p>
          <a:p>
            <a:endParaRPr lang="pl-PL" baseline="0" dirty="0" smtClean="0"/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23A5-8B49-4CA0-B6F5-AD85E4810D83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23A5-8B49-4CA0-B6F5-AD85E4810D83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E68C4-5972-4E14-9AC4-19066B61997C}" type="datetimeFigureOut">
              <a:rPr lang="pl-PL" smtClean="0"/>
              <a:pPr/>
              <a:t>2015-06-12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3E25BE-56E3-4584-B95B-623ABFED6DD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zedszkole2gmina-naklo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zedszkole2@gmina-naklo.p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738246" cy="280368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316346" y="5345340"/>
            <a:ext cx="46811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2060"/>
                </a:solidFill>
                <a:hlinkClick r:id="rId3"/>
              </a:rPr>
              <a:t>www.przedszkole2gmina-naklo.pl</a:t>
            </a:r>
            <a:endParaRPr lang="pl-PL" sz="2400" dirty="0" smtClean="0">
              <a:solidFill>
                <a:srgbClr val="002060"/>
              </a:solidFill>
            </a:endParaRPr>
          </a:p>
          <a:p>
            <a:pPr algn="ctr"/>
            <a:r>
              <a:rPr lang="pl-PL" sz="2400" u="sng" dirty="0" smtClean="0">
                <a:solidFill>
                  <a:srgbClr val="002060"/>
                </a:solidFill>
                <a:hlinkClick r:id="rId4"/>
              </a:rPr>
              <a:t>przedszkole2@gmina-naklo.pl</a:t>
            </a:r>
            <a:endParaRPr lang="pl-PL" sz="2400" u="sng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69250" y="332656"/>
            <a:ext cx="7190558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Przedszkole nr 2 </a:t>
            </a:r>
          </a:p>
          <a:p>
            <a:pPr algn="ctr"/>
            <a:r>
              <a:rPr lang="pl-PL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oddziałami integracyjnymi </a:t>
            </a:r>
            <a:br>
              <a:rPr lang="pl-PL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Nakle nad Notecią </a:t>
            </a:r>
          </a:p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ul. Powstańców Wielkopolskich 11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24420" y="3429000"/>
            <a:ext cx="4465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Zapraszamy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4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844824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Rodzice mają możliwość uczestnictwa w zajęciach terapeutycznych dziecka, mogą korzystać z regularnych konsultacji i organizowanych szkoleń.</a:t>
            </a:r>
          </a:p>
          <a:p>
            <a:r>
              <a:rPr lang="pl-PL" dirty="0" smtClean="0"/>
              <a:t>Dla zainteresowanych rodziców  nawiązujemy współpracę ze specjalistycznymi ośrodkami </a:t>
            </a:r>
            <a:r>
              <a:rPr lang="pl-PL" dirty="0" err="1" smtClean="0"/>
              <a:t>terapeutyczno</a:t>
            </a:r>
            <a:r>
              <a:rPr lang="pl-PL" dirty="0" smtClean="0"/>
              <a:t> – diagnostycznymi.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12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908720"/>
            <a:ext cx="6480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Posiadamy </a:t>
            </a:r>
            <a:r>
              <a:rPr lang="pl-PL" dirty="0"/>
              <a:t>doświadczenie i przygotowanie w zakresie różnych metod terapeutycznych wykorzystywanych w pracy z dziećmi </a:t>
            </a:r>
            <a:r>
              <a:rPr lang="pl-PL" dirty="0" smtClean="0"/>
              <a:t>      z </a:t>
            </a:r>
            <a:r>
              <a:rPr lang="pl-PL" dirty="0"/>
              <a:t>całościowymi zaburzeniami </a:t>
            </a:r>
            <a:r>
              <a:rPr lang="pl-PL" dirty="0" smtClean="0"/>
              <a:t>rozwoju. </a:t>
            </a:r>
            <a:br>
              <a:rPr lang="pl-PL" dirty="0" smtClean="0"/>
            </a:br>
            <a:r>
              <a:rPr lang="pl-PL" dirty="0" smtClean="0"/>
              <a:t>Nie mamy jednej wiodącej metody, tylko w zależności od możliwości konkretnego dziecka indywidualnie dobieramy metody.</a:t>
            </a:r>
          </a:p>
          <a:p>
            <a:r>
              <a:rPr lang="pl-PL" dirty="0" smtClean="0"/>
              <a:t>Stosujemy m.in.: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metodę behawioralną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Program Świadomość Ciała, Kontakt, Komunikacja </a:t>
            </a:r>
            <a:br>
              <a:rPr lang="pl-PL" dirty="0" smtClean="0"/>
            </a:br>
            <a:r>
              <a:rPr lang="pl-PL" dirty="0" smtClean="0"/>
              <a:t>CH. </a:t>
            </a:r>
            <a:r>
              <a:rPr lang="pl-PL" dirty="0" err="1" smtClean="0"/>
              <a:t>Knilla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Metoda Ruchu Rozwijającego W. </a:t>
            </a:r>
            <a:r>
              <a:rPr lang="pl-PL" dirty="0" err="1" smtClean="0"/>
              <a:t>Sherborne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Metoda Dobrego Startu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err="1" smtClean="0"/>
              <a:t>Neuro</a:t>
            </a:r>
            <a:r>
              <a:rPr lang="pl-PL" dirty="0" smtClean="0"/>
              <a:t> – sensomotoryczna  Integracja odruchów Wzrokowych i Słuchowych dr. S. </a:t>
            </a:r>
            <a:r>
              <a:rPr lang="pl-PL" dirty="0" err="1" smtClean="0"/>
              <a:t>Masgutowej</a:t>
            </a: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Pedagogika zabawy </a:t>
            </a:r>
            <a:r>
              <a:rPr lang="pl-PL" dirty="0" err="1" smtClean="0"/>
              <a:t>Klanzy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ACC piktogramy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Metoda R. </a:t>
            </a:r>
            <a:r>
              <a:rPr lang="pl-PL" dirty="0" err="1" smtClean="0"/>
              <a:t>Labana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4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1628800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Cały dzień dziecka w przedszkolu jest procesem terapeutycznym. Dzieci uczą się poprzez obserwację, naśladowanie, działanie oraz  wspólne przebywanie z rówieśnikami w różnych sytuacjach: </a:t>
            </a:r>
            <a:r>
              <a:rPr lang="pl-PL" dirty="0"/>
              <a:t>p</a:t>
            </a:r>
            <a:r>
              <a:rPr lang="pl-PL" dirty="0" smtClean="0"/>
              <a:t>odczas posiłku, zabawy, przy wykonywaniu czynności </a:t>
            </a:r>
            <a:r>
              <a:rPr lang="pl-PL" dirty="0" err="1" smtClean="0"/>
              <a:t>higieniczno</a:t>
            </a:r>
            <a:r>
              <a:rPr lang="pl-PL" dirty="0" smtClean="0"/>
              <a:t> – sanitarnych, na wycieczkach, uroczystościach  itd.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6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4100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933056"/>
            <a:ext cx="3888432" cy="2664295"/>
          </a:xfrm>
          <a:prstGeom prst="rect">
            <a:avLst/>
          </a:prstGeom>
        </p:spPr>
      </p:pic>
      <p:pic>
        <p:nvPicPr>
          <p:cNvPr id="4" name="Obraz 3" descr="P4240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3960440" cy="266429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84168" y="2204864"/>
            <a:ext cx="242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Nasze kolorowe piątki.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A01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4211960" cy="2548715"/>
          </a:xfrm>
          <a:prstGeom prst="rect">
            <a:avLst/>
          </a:prstGeom>
        </p:spPr>
      </p:pic>
      <p:pic>
        <p:nvPicPr>
          <p:cNvPr id="3" name="Obraz 2" descr="PA01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4104456" cy="252028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7544" y="134076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Hurra znów jesteśmy w </a:t>
            </a:r>
            <a:r>
              <a:rPr lang="pl-PL" dirty="0" err="1" smtClean="0"/>
              <a:t>Braniczu</a:t>
            </a:r>
            <a:r>
              <a:rPr lang="pl-PL" dirty="0" smtClean="0"/>
              <a:t> ale super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5050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5536" y="980728"/>
            <a:ext cx="3648405" cy="2736304"/>
          </a:xfrm>
          <a:prstGeom prst="rect">
            <a:avLst/>
          </a:prstGeom>
        </p:spPr>
      </p:pic>
      <p:pic>
        <p:nvPicPr>
          <p:cNvPr id="8" name="Obraz 7" descr="P5050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51702"/>
            <a:ext cx="3744416" cy="277364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572001" y="22234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wizytą u Pana Burmistrza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5841" y="7389440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Im wcześniej rozpoczęta terapia  tym lepsze efekty w pracy terapeutycznej.  </a:t>
            </a:r>
            <a:endParaRPr lang="pl-PL" dirty="0"/>
          </a:p>
        </p:txBody>
      </p:sp>
      <p:pic>
        <p:nvPicPr>
          <p:cNvPr id="1026" name="Picture 2" descr="F:\Iwcia\Pictures\04.04.2014 Konkurs wewnętrzny o bezpieczeństwie\P404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3024336" cy="223224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139952" y="20608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Wewnątrz przedszkolny konkurs o Bezpieczeństwie.</a:t>
            </a:r>
          </a:p>
        </p:txBody>
      </p:sp>
      <p:pic>
        <p:nvPicPr>
          <p:cNvPr id="1027" name="Picture 3" descr="F:\Iwcia\Pictures\04.04.2014 Konkurs wewnętrzny o bezpieczeństwie\P4042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295232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9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5250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861049"/>
            <a:ext cx="3991421" cy="2790676"/>
          </a:xfrm>
          <a:prstGeom prst="rect">
            <a:avLst/>
          </a:prstGeom>
        </p:spPr>
      </p:pic>
      <p:pic>
        <p:nvPicPr>
          <p:cNvPr id="3" name="Obraz 2" descr="P5250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4176464" cy="273630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544" y="18448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Olimpiada Maluchów w Karnowie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AFAŁ SOBCZAK\Pulpit\Pictures\Światowy Dzień Osób Niepełnosprawnych 03.12.2013\PC031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816424" cy="2592288"/>
          </a:xfrm>
          <a:prstGeom prst="rect">
            <a:avLst/>
          </a:prstGeom>
          <a:noFill/>
        </p:spPr>
      </p:pic>
      <p:pic>
        <p:nvPicPr>
          <p:cNvPr id="2051" name="Picture 3" descr="C:\Documents and Settings\RAFAŁ SOBCZAK\Pulpit\Pictures\Światowy Dzień Osób Niepełnosprawnych 03.12.2013\PC031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456384" cy="266429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95537" y="126876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Światowy Dzień Osób                                      z Niepełnosprawnością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RAFAŁ SOBCZAK\Pulpit\Pictures\Zajęcie otwate 15.03.2013 W. Sherbo\P315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59466" cy="2232248"/>
          </a:xfrm>
          <a:prstGeom prst="rect">
            <a:avLst/>
          </a:prstGeom>
          <a:noFill/>
        </p:spPr>
      </p:pic>
      <p:pic>
        <p:nvPicPr>
          <p:cNvPr id="3" name="Picture 5" descr="C:\Documents and Settings\RAFAŁ SOBCZAK\Pulpit\Pictures\Zajęcie otwate 15.03.2013 W. Sherbo\P3151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672408" cy="230425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860032" y="177281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Wesołe zabawy z Rodzicami metodą Weroniki </a:t>
            </a:r>
            <a:r>
              <a:rPr lang="pl-PL" dirty="0" err="1" smtClean="0"/>
              <a:t>Sherborne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1758007"/>
            <a:ext cx="852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Dzieciństwo to najpiękniejszy i najbarwniejszy okres w życiu każdego z nas.</a:t>
            </a:r>
            <a:endParaRPr lang="pl-PL" sz="2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52115" y="2759098"/>
            <a:ext cx="4847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Zapraszamy na spacer po naszym przedszkolu. </a:t>
            </a:r>
          </a:p>
          <a:p>
            <a:r>
              <a:rPr lang="pl-PL" dirty="0" smtClean="0"/>
              <a:t>W naszym przedszkolu funkcjonują </a:t>
            </a:r>
          </a:p>
          <a:p>
            <a:r>
              <a:rPr lang="pl-PL" dirty="0" smtClean="0"/>
              <a:t>*3 oddziały przedszkolne </a:t>
            </a:r>
          </a:p>
          <a:p>
            <a:r>
              <a:rPr lang="pl-PL" dirty="0" smtClean="0"/>
              <a:t>* 1 oddział żłobkowy.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1" y="2636912"/>
            <a:ext cx="3232453" cy="343245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11377" y="692696"/>
            <a:ext cx="5721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Wirtualny spacer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8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B200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4248472" cy="283994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691680" y="16288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Koledzy i koleżanki z przedszkola z Chojny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3130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4176464" cy="2808312"/>
          </a:xfrm>
          <a:prstGeom prst="rect">
            <a:avLst/>
          </a:prstGeom>
        </p:spPr>
      </p:pic>
      <p:pic>
        <p:nvPicPr>
          <p:cNvPr id="3" name="Obraz 2" descr="P6010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4176464" cy="2808312"/>
          </a:xfrm>
          <a:prstGeom prst="rect">
            <a:avLst/>
          </a:prstGeom>
        </p:spPr>
      </p:pic>
      <p:pic>
        <p:nvPicPr>
          <p:cNvPr id="4" name="Obraz 3" descr="WP_20150514_13_13_1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052736"/>
            <a:ext cx="4176464" cy="2664296"/>
          </a:xfrm>
          <a:prstGeom prst="rect">
            <a:avLst/>
          </a:prstGeom>
        </p:spPr>
      </p:pic>
      <p:pic>
        <p:nvPicPr>
          <p:cNvPr id="5" name="Obraz 4" descr="PB2605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052736"/>
            <a:ext cx="410445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6010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4032448" cy="2808312"/>
          </a:xfrm>
          <a:prstGeom prst="rect">
            <a:avLst/>
          </a:prstGeom>
        </p:spPr>
      </p:pic>
      <p:pic>
        <p:nvPicPr>
          <p:cNvPr id="3" name="Obraz 2" descr="P6010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3816424" cy="2826314"/>
          </a:xfrm>
          <a:prstGeom prst="rect">
            <a:avLst/>
          </a:prstGeom>
        </p:spPr>
      </p:pic>
      <p:pic>
        <p:nvPicPr>
          <p:cNvPr id="4" name="Obraz 3" descr="PB200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861048"/>
            <a:ext cx="4032448" cy="2808312"/>
          </a:xfrm>
          <a:prstGeom prst="rect">
            <a:avLst/>
          </a:prstGeom>
        </p:spPr>
      </p:pic>
      <p:pic>
        <p:nvPicPr>
          <p:cNvPr id="5" name="Obraz 4" descr="PB2004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6194" y="3933056"/>
            <a:ext cx="3870262" cy="268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11052012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3240360" cy="2952328"/>
          </a:xfrm>
          <a:prstGeom prst="rect">
            <a:avLst/>
          </a:prstGeom>
        </p:spPr>
      </p:pic>
      <p:pic>
        <p:nvPicPr>
          <p:cNvPr id="9" name="Obraz 8" descr="DSCF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764704"/>
            <a:ext cx="4104456" cy="2952328"/>
          </a:xfrm>
          <a:prstGeom prst="rect">
            <a:avLst/>
          </a:prstGeom>
        </p:spPr>
      </p:pic>
      <p:pic>
        <p:nvPicPr>
          <p:cNvPr id="10" name="Obraz 9" descr="DSCF1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861048"/>
            <a:ext cx="3635896" cy="2726922"/>
          </a:xfrm>
          <a:prstGeom prst="rect">
            <a:avLst/>
          </a:prstGeom>
        </p:spPr>
      </p:pic>
      <p:pic>
        <p:nvPicPr>
          <p:cNvPr id="11" name="Obraz 10" descr="DSCF12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861048"/>
            <a:ext cx="4104456" cy="2672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16828"/>
            <a:ext cx="4032448" cy="2804188"/>
          </a:xfrm>
          <a:prstGeom prst="rect">
            <a:avLst/>
          </a:prstGeom>
        </p:spPr>
      </p:pic>
      <p:pic>
        <p:nvPicPr>
          <p:cNvPr id="3" name="Obraz 2" descr="IMG_6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3" y="3765037"/>
            <a:ext cx="4067944" cy="2711962"/>
          </a:xfrm>
          <a:prstGeom prst="rect">
            <a:avLst/>
          </a:prstGeom>
        </p:spPr>
      </p:pic>
      <p:pic>
        <p:nvPicPr>
          <p:cNvPr id="4" name="Obraz 3" descr="P3071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836712"/>
            <a:ext cx="3888432" cy="2467341"/>
          </a:xfrm>
          <a:prstGeom prst="rect">
            <a:avLst/>
          </a:prstGeom>
        </p:spPr>
      </p:pic>
      <p:pic>
        <p:nvPicPr>
          <p:cNvPr id="5" name="Obraz 4" descr="P3141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764704"/>
            <a:ext cx="4032448" cy="259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5142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3456384" cy="2358262"/>
          </a:xfrm>
          <a:prstGeom prst="rect">
            <a:avLst/>
          </a:prstGeom>
        </p:spPr>
      </p:pic>
      <p:pic>
        <p:nvPicPr>
          <p:cNvPr id="3" name="Obraz 2" descr="P5142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744416" cy="2369917"/>
          </a:xfrm>
          <a:prstGeom prst="rect">
            <a:avLst/>
          </a:prstGeom>
        </p:spPr>
      </p:pic>
      <p:pic>
        <p:nvPicPr>
          <p:cNvPr id="4" name="Obraz 3" descr="P5162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3504389" cy="2304256"/>
          </a:xfrm>
          <a:prstGeom prst="rect">
            <a:avLst/>
          </a:prstGeom>
        </p:spPr>
      </p:pic>
      <p:pic>
        <p:nvPicPr>
          <p:cNvPr id="5" name="Obraz 4" descr="P51925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05064"/>
            <a:ext cx="3744416" cy="241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5202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885174" cy="2088232"/>
          </a:xfrm>
          <a:prstGeom prst="rect">
            <a:avLst/>
          </a:prstGeom>
        </p:spPr>
      </p:pic>
      <p:pic>
        <p:nvPicPr>
          <p:cNvPr id="3" name="Obraz 2" descr="P5202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026" y="908720"/>
            <a:ext cx="3654406" cy="2088232"/>
          </a:xfrm>
          <a:prstGeom prst="rect">
            <a:avLst/>
          </a:prstGeom>
        </p:spPr>
      </p:pic>
      <p:pic>
        <p:nvPicPr>
          <p:cNvPr id="4" name="Obraz 3" descr="PA03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9" y="3428999"/>
            <a:ext cx="2736304" cy="3168353"/>
          </a:xfrm>
          <a:prstGeom prst="rect">
            <a:avLst/>
          </a:prstGeom>
        </p:spPr>
      </p:pic>
      <p:pic>
        <p:nvPicPr>
          <p:cNvPr id="5" name="Obraz 4" descr="PB1803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2156" y="3429000"/>
            <a:ext cx="370827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B250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528392" cy="2520280"/>
          </a:xfrm>
          <a:prstGeom prst="rect">
            <a:avLst/>
          </a:prstGeom>
        </p:spPr>
      </p:pic>
      <p:pic>
        <p:nvPicPr>
          <p:cNvPr id="3" name="Obraz 2" descr="PB250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967260"/>
            <a:ext cx="3456384" cy="2505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628769" y="2407011"/>
            <a:ext cx="39910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Do oddział żłobkowego </a:t>
            </a:r>
          </a:p>
          <a:p>
            <a:pPr algn="ctr"/>
            <a:r>
              <a:rPr lang="pl-PL" dirty="0" smtClean="0"/>
              <a:t>uczęszczają dzieci </a:t>
            </a:r>
          </a:p>
          <a:p>
            <a:pPr algn="ctr"/>
            <a:r>
              <a:rPr lang="pl-PL" dirty="0" smtClean="0"/>
              <a:t>w wieku od 1,7 miesięcy do 3 lat. </a:t>
            </a:r>
          </a:p>
          <a:p>
            <a:pPr algn="ctr"/>
            <a:r>
              <a:rPr lang="pl-PL" dirty="0" smtClean="0"/>
              <a:t>W </a:t>
            </a:r>
            <a:r>
              <a:rPr lang="pl-PL" dirty="0"/>
              <a:t>ż</a:t>
            </a:r>
            <a:r>
              <a:rPr lang="pl-PL" dirty="0" smtClean="0"/>
              <a:t>łobku edukujemy zabawą, </a:t>
            </a:r>
          </a:p>
          <a:p>
            <a:pPr algn="ctr"/>
            <a:r>
              <a:rPr lang="pl-PL" dirty="0" smtClean="0"/>
              <a:t>gdyż najważniejszą czynnością </a:t>
            </a:r>
          </a:p>
          <a:p>
            <a:pPr algn="ctr"/>
            <a:r>
              <a:rPr lang="pl-PL" dirty="0" smtClean="0"/>
              <a:t>w której dziecko oddaje się </a:t>
            </a:r>
          </a:p>
          <a:p>
            <a:pPr algn="ctr"/>
            <a:r>
              <a:rPr lang="pl-PL" dirty="0" smtClean="0"/>
              <a:t>w pierwszych latach swojego życia </a:t>
            </a:r>
          </a:p>
          <a:p>
            <a:pPr algn="ctr"/>
            <a:r>
              <a:rPr lang="pl-PL" dirty="0" smtClean="0"/>
              <a:t>z upodobaniem i zapałem jest zabawa.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631" y="2060698"/>
            <a:ext cx="2880320" cy="21602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6216" y="2133526"/>
            <a:ext cx="2880320" cy="216024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3528" y="5229200"/>
            <a:ext cx="4987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Do oddziału uczęszcza 15 dzieci. </a:t>
            </a:r>
          </a:p>
          <a:p>
            <a:r>
              <a:rPr lang="pl-PL" dirty="0" smtClean="0"/>
              <a:t>Opiekę sprawują dwie Panie  z kwalifikacjami </a:t>
            </a:r>
          </a:p>
          <a:p>
            <a:r>
              <a:rPr lang="pl-PL" dirty="0" smtClean="0"/>
              <a:t>opiekunki dziecięcej. </a:t>
            </a:r>
          </a:p>
          <a:p>
            <a:r>
              <a:rPr lang="pl-PL" dirty="0" smtClean="0"/>
              <a:t>Oddział posiada salę zabaw, sypialnię i stołówkę.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82649"/>
            <a:ext cx="3024336" cy="167418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52139" y="692696"/>
            <a:ext cx="62397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Oddział żłobkowy 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SMERFY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87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3312368" cy="273630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560" y="2708920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Biedronki to dzieci 3 – 4 letnie.  Uczymy się przede wszystkim przez zabawę, poznajemy zasady funkcjonowania grupy, nabywamy umiejętności społeczne,</a:t>
            </a:r>
            <a:br>
              <a:rPr lang="pl-PL" dirty="0" smtClean="0"/>
            </a:br>
            <a:r>
              <a:rPr lang="pl-PL" dirty="0" smtClean="0"/>
              <a:t>a także rozwijamy naszą samodzielność </a:t>
            </a:r>
            <a:r>
              <a:rPr lang="pl-PL" dirty="0" smtClean="0"/>
              <a:t> w </a:t>
            </a:r>
            <a:r>
              <a:rPr lang="pl-PL" dirty="0" smtClean="0"/>
              <a:t>wykonywaniu czynności samoobsługowych.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29597" y="692696"/>
            <a:ext cx="74848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Oddział przedszkolny 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BIEDRONKI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64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067944" y="3212976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Słoneczka to grupa integracyjna, obecnie są to dzieci 4-5-6 letnie. Grupa liczy 20 dzieci w tym 5 z niepełnosprawnościami. W obecnym roku szkolnym 2014/2015 jest dwoje dzieci z autyzmem, jedno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/>
              <a:t>zespołem Downa, </a:t>
            </a:r>
            <a:r>
              <a:rPr lang="pl-PL" dirty="0" err="1" smtClean="0"/>
              <a:t>jedn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/>
              <a:t>upośledzeniem umysłowym w stopniu lekkim oraz jedno z przepukliną oponowo – rdzeniową. nauczane indywidualnie.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903880" y="548680"/>
            <a:ext cx="7336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Oddział przedszkolny</a:t>
            </a:r>
            <a:b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SŁONECZKA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Symbol zastępczy zawartości 9" descr="WP_20150611_13_07_37_Pr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7903" y="2786670"/>
            <a:ext cx="3312369" cy="1944215"/>
          </a:xfrm>
        </p:spPr>
      </p:pic>
    </p:spTree>
    <p:extLst>
      <p:ext uri="{BB962C8B-B14F-4D97-AF65-F5344CB8AC3E}">
        <p14:creationId xmlns:p14="http://schemas.microsoft.com/office/powerpoint/2010/main" val="12586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427984" y="278092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Mądre Sowy to najstarsza grupa dzieci. Także oddział integracyjny. Obecnie jest troje dzieci z autyzmem, jedno              z porażeniem mózgowym, oraz jedno           z obustronnym niedosłuchem implantowane.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03880" y="692696"/>
            <a:ext cx="7336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Oddział przedszkolny</a:t>
            </a:r>
            <a:b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MĄDRE SOWY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Obraz 4" descr="WP_20150611_13_05_56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5"/>
            <a:ext cx="3816424" cy="28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76700" y="3212976"/>
            <a:ext cx="7390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Pierwszy oddział integracyjny utworzono w 2002r, drugi w 2003 roku.     W każdym oddziale, oprócz nauczyciela wychowawcy pracuje nauczyciel posiadający kwalifikacje pedagoga specjalnego. W przedszkolu zatrudniony jest logopeda i rehabilitant</a:t>
            </a:r>
            <a:r>
              <a:rPr lang="pl-PL" dirty="0"/>
              <a:t>. Nauczyciele nieustannie doskonalą swoją wiedzę i umiejętności poprzez udział w różnych formach doskonalenia zawodowego.</a:t>
            </a:r>
          </a:p>
          <a:p>
            <a:pPr algn="just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76693" y="836712"/>
            <a:ext cx="7390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Oddziały integracyjne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30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350100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W naszym przedszkolu praca dostosowana jest do potrzeb i możliwości dzieci</a:t>
            </a:r>
            <a:br>
              <a:rPr lang="pl-PL" dirty="0" smtClean="0"/>
            </a:br>
            <a:r>
              <a:rPr lang="pl-PL" dirty="0" smtClean="0"/>
              <a:t>z różnymi niepełnosprawnościami. Prowadzimy działania  </a:t>
            </a:r>
            <a:r>
              <a:rPr lang="pl-PL" dirty="0" err="1" smtClean="0"/>
              <a:t>edukacyjno</a:t>
            </a:r>
            <a:r>
              <a:rPr lang="pl-PL" dirty="0" smtClean="0"/>
              <a:t> – terapeutyczne mające na celu  wyrównanie deficytów rozwojowych.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Dla </a:t>
            </a:r>
            <a:r>
              <a:rPr lang="pl-PL" dirty="0"/>
              <a:t>każdego dziecka tworzone są indywidualne programy terapeutyczne uwzględniające jego potrzeby i możliwości. W ramach prowadzonej terapii wspieramy umiejętności komunikacyjne i rozwój mowy, rozumienie społeczne </a:t>
            </a:r>
            <a:r>
              <a:rPr lang="pl-PL" dirty="0" smtClean="0"/>
              <a:t>        i </a:t>
            </a:r>
            <a:r>
              <a:rPr lang="pl-PL" dirty="0"/>
              <a:t>nabywanie umiejętności społecznych, umiejętność zabawy i rozwój poznawczy dziecka. </a:t>
            </a:r>
            <a:endParaRPr lang="pl-PL" dirty="0" smtClean="0"/>
          </a:p>
          <a:p>
            <a:pPr algn="just"/>
            <a:r>
              <a:rPr lang="pl-PL" dirty="0" smtClean="0"/>
              <a:t>Prowadzimy zajęcia rewalidacyjne, logopedyczne,  ruchowe, taneczne, elementy </a:t>
            </a:r>
            <a:r>
              <a:rPr lang="pl-PL" dirty="0" err="1" smtClean="0"/>
              <a:t>arteterapii</a:t>
            </a:r>
            <a:r>
              <a:rPr lang="pl-PL" dirty="0" smtClean="0"/>
              <a:t>, muzykoterapii oraz fizjoterapeutyczne.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403648" y="548680"/>
            <a:ext cx="58598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Praca z dziećmi </a:t>
            </a:r>
            <a:b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 zaburzeniami</a:t>
            </a:r>
            <a:b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autystycznymi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1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61418" y="1196752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 każdego dziecka indywidualnie dobierane są metody pracy i środki dydaktyczne. </a:t>
            </a:r>
            <a:br>
              <a:rPr lang="pl-PL" dirty="0"/>
            </a:br>
            <a:r>
              <a:rPr lang="pl-PL" dirty="0"/>
              <a:t>Każde z dzieci ma dopasowany do swoich możliwości stopień realizacji podstawy programowej zawarty w IPET</a:t>
            </a:r>
            <a:br>
              <a:rPr lang="pl-PL" dirty="0"/>
            </a:br>
            <a:r>
              <a:rPr lang="pl-PL" dirty="0"/>
              <a:t>W planach pracy każde z dzieci z niepełnosprawnością ma dopasowane cele i poziom realizacji określonego zadania.</a:t>
            </a:r>
          </a:p>
          <a:p>
            <a:r>
              <a:rPr lang="pl-PL" dirty="0"/>
              <a:t>Karty pracy dostosowane są również do poziomu rozwoju danego dziecka.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Czas </a:t>
            </a:r>
            <a:r>
              <a:rPr lang="pl-PL" dirty="0" smtClean="0"/>
              <a:t>pobytu w przedszkolu uzależniony jest od poziomu funkcjonowania danego dziecka. W fazie adaptacyjnej od godziny stopniowo wydłużany, aż do 5 godzinnego pobytu w grupie rówieśniczej w zależności od możliwości psychofizycznych dziecka.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41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440</Words>
  <Application>Microsoft Office PowerPoint</Application>
  <PresentationFormat>Pokaz na ekranie (4:3)</PresentationFormat>
  <Paragraphs>81</Paragraphs>
  <Slides>27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Przepływ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Dyrektor</dc:creator>
  <cp:lastModifiedBy>ppp</cp:lastModifiedBy>
  <cp:revision>70</cp:revision>
  <dcterms:created xsi:type="dcterms:W3CDTF">2014-05-17T09:57:50Z</dcterms:created>
  <dcterms:modified xsi:type="dcterms:W3CDTF">2015-06-12T06:21:04Z</dcterms:modified>
</cp:coreProperties>
</file>